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"/>
          <p:cNvSpPr/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开场先建立新版定位：百顺扬不是单一代运营或培训机构，而是把国内电商、跨境出海、品牌视觉、AI 工具和产业孵化整合成增长系统。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先诊断客户问题，再设计增长路径，然后执行内容、投放、达人、供应链和履约动作，最后通过数据复盘持续优化。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进入百顺扬自身业务基础盘，重点讲本地生活、新媒体电商、知识赋能、供应链和品牌招商案例。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本地生活把线上内容和线下服务结合，核心是满足居民最后一公里的生活需求。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百顺扬的本地生活不是只发视频，而是从内容、投放、履约到复盘的全链路运营。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这页用好想来项目证明百顺扬具备品牌招商、直播转化和活动节点运营能力。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知识赋能是获客、筛选和交付入口。课程筛选执行力强的人，再进入项目陪跑。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把原资料中的课程大纲转译成产品化课程体系，避免页面像培训海报。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新媒体电商能力包括短视频、直播、小红书和招商会销，覆盖卖货与招商两类结果。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供应链服务覆盖好想来、老婆大人、吖嘀吖嘀等品牌。选品库共计 57830 个品，可服务直播间、达人机构、平台招商和跨境选品。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这一页把国内业务转化为客户可理解的合作方式。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这一页是整套公司介绍的导航页，先让听众理解 7 个模块之间的关系：国内增长、神鸟出海、TT Media、品牌建设/KNOCK、德坤、EMMAS AI 和 BSYHub。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进入跨境业务。神鸟出海承接跨境自运营、企业工厂出海方案、TikTok 海外红人营销和品牌出海服务。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传统外贸存在同质化、利润压缩、现金回流慢和转型路径不清的问题。出海社媒成为品牌突破的重要路径。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神鸟出海提供市场分析、平台选择、账号搭建、内容创作、红人合作、广告投放、本地化拍摄和品牌发布策略。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平台选择要基于业务类型、用户场景和成交路径，而不是所有平台一起铺。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神鸟出海资料中包含 TikTok 红人官方服务商资质、ATOM Media 资源、全球红人资源、北美达人和沉淀达人资源。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神鸟出海的跨境能力不是单点达人，而是内容、投放、本地化和持续发布节奏的结合。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TEMU 案例采用分级 KOC/KOL 模式，通过近百条视频集中发布，在关键节点扩大品牌影响并吸引注册和下单。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TT Media 2022 年创立于英国伦敦，专注 TikTok 英国市场，2024 年回归杭州并拓展欧洲市场。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TT Media 具备 TSP、TAP、CAP、Official Ads Agency 等相关能力，可补强百顺扬在海外 TikTok 侧的达人、广告和直播能力。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这页补充 TT Media 具体能交付的业务，不只展示数据。核心业务包括 TSP/TAP/CAP、达人营销、内容制作、广告投放、直播增长和品牌孵化。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电商增长不再只是开店、投流或直播，而是产品、内容、平台、达人、供应链、履约和数据复盘的协同。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TT Media 2024 年广告数据表现突出；直播项目在 2024 年第四季度于英国登顶，超过 200 位商家受益。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从流量转向品牌。品牌出海需要视觉识别、品牌定位、内容包装、独立站、海外社媒、广告投放和渠道运营共同完成。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KNOCK 提供品牌策略与视觉落地，服务包括品牌定位分析、VI 系统、LOGO、包装、电商视觉、网站设计、宣传物料和空间设计。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KNOCK 不是单纯做美工，而是从品牌策略、LOGO/VI、包装、电商视觉、宣传物料到空间场景的完整品牌视觉服务。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德坤专注中国企业品牌出海，为传统品牌企业、跨境独立站卖家、平台卖家和 App 出海卖家提供定制化跨境整合营销解决方案。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德坤具体业务来自源资料细分服务：战略咨询、视觉系统、全媒体推广、独立站运营、本土化社媒和跨境增长赋能。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德坤方案覆盖上游市场与品牌策划，中游独立站、广告、社媒和数据增长，下游渠道扩展、线下和展会。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周大生案例包含展示次数 97M+、年销售额 $8.9M+、广告 ROAS 4.5、全站 ROAS 6.8；Tagi 和 ECOTRIC 体现品牌建设与增长结果。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这一页收束合作方生态：百顺扬是整合与交付中台，合作方提供纵深能力。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EMMAS AI 是 AI 社媒运营 Agent 产品，围绕社媒账号规划、执行和复盘，帮助企业和个人降低运营门槛。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正式给出百顺扬的新定位。核心是把培训孵化、内容运营、本地生活、供应链、TikTok 出海、海外达人营销、品牌视觉升级、独立站和 AI 社媒运营合在一个交付框架里。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EMMAS AI 通过不同数字员工角色，覆盖 KOC、带货、颜值、短剧解说、国学和素人内容场景。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EMMAS AI 可用于账号人设搭建、内容脚本、种草流、用户发现、AI 自动养号、对标账号分析、知识库和开放生态。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AI 不作为独立炫技模块，而是作为百顺扬服务交付的效率引擎，嵌入本地生活、跨境内容、达人脚本和 OPC 社区运营。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BSYHub 的品牌口号是 Take U out of busy，从容应对。它是一个面向 OPC 的社区，让 AI 流动，经验相遇，让一人公司，也有同行。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OPC = One Person Company。一人公司在跨境电商场景中的价值，是借助 AI、空间、供应链、平台运营和政策资源完成完整业务闭环。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BSYHub 的核心不是共享办公或卖课，而是把个人端、企业端、供应链、AI 工具、服务商和订单组织起来。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六层架构分别承接入口、获客筛选、效率工具、基础设施、真实供给和海外增长。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只有跑通四个闭环，OPC 社区才不会变成普通共享办公、培训班或卖家群。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30 天验证社区是否能让人动起来；90 天用项目数据判断谁值得继续扶持；180 天把案例变成可复制的平台模型。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BSYHub 的商业模式不能只依赖房租和课程，而要转向项目、交易、服务和订单。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此页说明公司结构口径：百顺扬作为主公司，神鸟出海作为跨境业务主体。工商详细信息建议放附录。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将所有能力转化为客户可购买的服务模式：培训、代运营、全案、出海、园区运营。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结尾收束：百顺扬希望成为品牌、工厂、园区和创业者的增长基础设施。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商家缺内容，工厂缺渠道，品牌缺海外表达，个人创业者缺工具和供应链，园区缺可持续运营模型。百顺扬的价值是系统组织能力。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这一页是整套 PPT 的总图。国内增长是基础盘，跨境出海是增长方向，品牌建设提升溢价，AI 提效降低执行成本，产业孵化让能力规模化复制。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合作方不作为拼接资料出现，而是作为百顺扬的生态能力背书。百顺扬负责整合、交付和本地化落地。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团队页不要堆完整履历，重点讲团队覆盖能力：供应链、内容、运营、投放、法务风控、本地生活和跨境。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697891"/>
            <a:ext cx="6000750" cy="1947743"/>
          </a:xfrm>
          <a:prstGeom prst="rect">
            <a:avLst/>
          </a:prstGeom>
        </p:spPr>
      </p:pic>
      <p:sp>
        <p:nvSpPr>
          <p:cNvPr id="4" name="圆角矩形 3"/>
          <p:cNvSpPr>
            <a:spLocks noGrp="1"/>
          </p:cNvSpPr>
          <p:nvPr/>
        </p:nvSpPr>
        <p:spPr>
          <a:xfrm>
            <a:off x="723900" y="685800"/>
            <a:ext cx="2571750" cy="342900"/>
          </a:xfrm>
          <a:prstGeom prst="roundRect">
            <a:avLst>
              <a:gd name="adj" fmla="val 50000"/>
            </a:avLst>
          </a:prstGeom>
          <a:solidFill>
            <a:srgbClr val="111827">
              <a:alpha val="6000"/>
            </a:srgbClr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752475"/>
            <a:ext cx="25717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200" b="1">
                <a:solidFill>
                  <a:srgbClr val="111827">
                    <a:alpha val="70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200" b="1">
                <a:solidFill>
                  <a:srgbClr val="111827">
                    <a:alpha val="70000"/>
                  </a:srgbClr>
                </a:solidFill>
                <a:latin typeface="SF Pro Display"/>
                <a:ea typeface="SF Pro Display"/>
                <a:cs typeface="SF Pro Display"/>
              </a:rPr>
              <a:t>COMPANY INTRODUCTION</a:t>
            </a:r>
            <a:endParaRPr sz="1200" b="1">
              <a:solidFill>
                <a:srgbClr val="111827">
                  <a:alpha val="70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742950" y="3981450"/>
            <a:ext cx="7429500" cy="685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12000"/>
              </a:lnSpc>
              <a:buNone/>
              <a:defRPr sz="2400" b="0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400" b="0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全域电商增长、品牌出海与 AI 产业孵化运营商</a:t>
            </a:r>
            <a:endParaRPr sz="2400" b="0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762000" y="4953000"/>
            <a:ext cx="68580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350" b="0">
                <a:solidFill>
                  <a:srgbClr val="111827">
                    <a:alpha val="4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0">
                <a:solidFill>
                  <a:srgbClr val="111827">
                    <a:alpha val="48000"/>
                  </a:srgbClr>
                </a:solidFill>
                <a:latin typeface="SF Pro Display"/>
                <a:ea typeface="SF Pro Display"/>
                <a:cs typeface="SF Pro Display"/>
              </a:rPr>
              <a:t>Hangzhou Baishunyang E-Commerce Technology Co., Ltd.</a:t>
            </a:r>
            <a:endParaRPr sz="1350" b="0">
              <a:solidFill>
                <a:srgbClr val="111827">
                  <a:alpha val="4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8" name="直接连接符 7"/>
          <p:cNvSpPr>
            <a:spLocks noGrp="1"/>
          </p:cNvSpPr>
          <p:nvPr/>
        </p:nvSpPr>
        <p:spPr>
          <a:xfrm>
            <a:off x="762000" y="5600700"/>
            <a:ext cx="2095500" cy="0"/>
          </a:xfrm>
          <a:prstGeom prst="line">
            <a:avLst/>
          </a:prstGeom>
          <a:noFill/>
          <a:ln w="28575">
            <a:solidFill>
              <a:srgbClr val="0A84FF"/>
            </a:solidFill>
            <a:prstDash val="solid"/>
          </a:ln>
        </p:spPr>
      </p:sp>
      <p:sp>
        <p:nvSpPr>
          <p:cNvPr id="9" name="矩形 8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01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204"/>
            </a:gs>
            <a:gs pos="56000">
              <a:srgbClr val="060912"/>
            </a:gs>
            <a:gs pos="100000">
              <a:srgbClr val="0B102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7953375" y="-857250"/>
            <a:ext cx="5143500" cy="5143500"/>
          </a:xfrm>
          <a:prstGeom prst="ellipse">
            <a:avLst/>
          </a:prstGeom>
          <a:gradFill>
            <a:gsLst>
              <a:gs pos="0">
                <a:srgbClr val="7C3AED">
                  <a:alpha val="42000"/>
                </a:srgbClr>
              </a:gs>
              <a:gs pos="72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619250" y="4048125"/>
            <a:ext cx="4953000" cy="3429000"/>
          </a:xfrm>
          <a:prstGeom prst="ellipse">
            <a:avLst/>
          </a:prstGeom>
          <a:gradFill>
            <a:gsLst>
              <a:gs pos="0">
                <a:srgbClr val="5AC8FA">
                  <a:alpha val="24000"/>
                </a:srgbClr>
              </a:gs>
              <a:gs pos="70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直接连接符 3"/>
          <p:cNvSpPr>
            <a:spLocks noGrp="1"/>
          </p:cNvSpPr>
          <p:nvPr/>
        </p:nvSpPr>
        <p:spPr>
          <a:xfrm>
            <a:off x="685800" y="6115050"/>
            <a:ext cx="2000250" cy="0"/>
          </a:xfrm>
          <a:prstGeom prst="line">
            <a:avLst/>
          </a:prstGeom>
          <a:noFill/>
          <a:ln w="28575">
            <a:solidFill>
              <a:srgbClr val="7C3AED">
                <a:alpha val="85000"/>
              </a:srgbClr>
            </a:solidFill>
            <a:prstDash val="solid"/>
          </a:ln>
        </p:spPr>
      </p:sp>
      <p:sp>
        <p:nvSpPr>
          <p:cNvPr id="5" name="圆角矩形 4"/>
          <p:cNvSpPr>
            <a:spLocks noGrp="1"/>
          </p:cNvSpPr>
          <p:nvPr/>
        </p:nvSpPr>
        <p:spPr>
          <a:xfrm>
            <a:off x="685800" y="685800"/>
            <a:ext cx="2381250" cy="342900"/>
          </a:xfrm>
          <a:prstGeom prst="roundRect">
            <a:avLst>
              <a:gd name="adj" fmla="val 50000"/>
            </a:avLst>
          </a:prstGeom>
          <a:solidFill>
            <a:srgbClr val="FFFFFF">
              <a:alpha val="8000"/>
            </a:srgbClr>
          </a:solidFill>
          <a:ln w="952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6" name="矩形 5"/>
          <p:cNvSpPr>
            <a:spLocks noGrp="1"/>
          </p:cNvSpPr>
          <p:nvPr/>
        </p:nvSpPr>
        <p:spPr>
          <a:xfrm>
            <a:off x="685800" y="752475"/>
            <a:ext cx="23812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200" b="1">
                <a:solidFill>
                  <a:srgbClr val="FFFFFF">
                    <a:alpha val="72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200" b="1">
                <a:solidFill>
                  <a:srgbClr val="FFFFFF">
                    <a:alpha val="72000"/>
                  </a:srgbClr>
                </a:solidFill>
                <a:latin typeface="SF Pro Display"/>
                <a:ea typeface="SF Pro Display"/>
                <a:cs typeface="SF Pro Display"/>
              </a:rPr>
              <a:t>METHOD</a:t>
            </a:r>
            <a:endParaRPr sz="1200" b="1">
              <a:solidFill>
                <a:srgbClr val="FFFFFF">
                  <a:alpha val="72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685800" y="1866900"/>
            <a:ext cx="8477250" cy="2095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2000"/>
              </a:lnSpc>
              <a:buNone/>
              <a:def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诊断。</a:t>
            </a:r>
            <a:endParaRPr sz="49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02000"/>
              </a:lnSpc>
              <a:buNone/>
              <a:def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设计。</a:t>
            </a:r>
            <a:endParaRPr sz="49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02000"/>
              </a:lnSpc>
              <a:buNone/>
              <a:def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执行。</a:t>
            </a:r>
            <a:endParaRPr sz="49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02000"/>
              </a:lnSpc>
              <a:buNone/>
              <a:def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复盘。</a:t>
            </a:r>
            <a:endParaRPr sz="49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02000"/>
              </a:lnSpc>
              <a:buNone/>
              <a:def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增长。</a:t>
            </a:r>
            <a:endParaRPr sz="49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767715" y="1314450"/>
            <a:ext cx="78105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2025" b="0">
                <a:solidFill>
                  <a:srgbClr val="FFFFFF">
                    <a:alpha val="6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025" b="0">
                <a:solidFill>
                  <a:srgbClr val="FFFFFF">
                    <a:alpha val="6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所有业务都遵循同一套交付路径。</a:t>
            </a:r>
            <a:endParaRPr sz="2025" b="0">
              <a:solidFill>
                <a:srgbClr val="FFFFFF">
                  <a:alpha val="68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9" name="矩形 8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10</a:t>
            </a:r>
            <a:endParaRPr sz="1350" b="1">
              <a:solidFill>
                <a:srgbClr val="FFFFFF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204"/>
            </a:gs>
            <a:gs pos="56000">
              <a:srgbClr val="060912"/>
            </a:gs>
            <a:gs pos="100000">
              <a:srgbClr val="0B102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7953375" y="-857250"/>
            <a:ext cx="5143500" cy="5143500"/>
          </a:xfrm>
          <a:prstGeom prst="ellipse">
            <a:avLst/>
          </a:prstGeom>
          <a:gradFill>
            <a:gsLst>
              <a:gs pos="0">
                <a:srgbClr val="0A84FF">
                  <a:alpha val="42000"/>
                </a:srgbClr>
              </a:gs>
              <a:gs pos="72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619250" y="4048125"/>
            <a:ext cx="4953000" cy="3429000"/>
          </a:xfrm>
          <a:prstGeom prst="ellipse">
            <a:avLst/>
          </a:prstGeom>
          <a:gradFill>
            <a:gsLst>
              <a:gs pos="0">
                <a:srgbClr val="5AC8FA">
                  <a:alpha val="24000"/>
                </a:srgbClr>
              </a:gs>
              <a:gs pos="70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直接连接符 3"/>
          <p:cNvSpPr>
            <a:spLocks noGrp="1"/>
          </p:cNvSpPr>
          <p:nvPr/>
        </p:nvSpPr>
        <p:spPr>
          <a:xfrm>
            <a:off x="685800" y="6115050"/>
            <a:ext cx="2000250" cy="0"/>
          </a:xfrm>
          <a:prstGeom prst="line">
            <a:avLst/>
          </a:prstGeom>
          <a:noFill/>
          <a:ln w="28575">
            <a:solidFill>
              <a:srgbClr val="0A84FF">
                <a:alpha val="85000"/>
              </a:srgbClr>
            </a:solidFill>
            <a:prstDash val="solid"/>
          </a:ln>
        </p:spPr>
      </p:sp>
      <p:sp>
        <p:nvSpPr>
          <p:cNvPr id="5" name="矩形 4"/>
          <p:cNvSpPr>
            <a:spLocks noGrp="1"/>
          </p:cNvSpPr>
          <p:nvPr/>
        </p:nvSpPr>
        <p:spPr>
          <a:xfrm>
            <a:off x="685800" y="933450"/>
            <a:ext cx="1524000" cy="819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5400" b="1">
                <a:solidFill>
                  <a:srgbClr val="5AC8FA">
                    <a:alpha val="70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5400" b="1">
                <a:solidFill>
                  <a:srgbClr val="5AC8FA">
                    <a:alpha val="70000"/>
                  </a:srgbClr>
                </a:solidFill>
                <a:latin typeface="SF Pro Display"/>
                <a:ea typeface="SF Pro Display"/>
                <a:cs typeface="SF Pro Display"/>
              </a:rPr>
              <a:t>01</a:t>
            </a:r>
            <a:endParaRPr sz="5400" b="1">
              <a:solidFill>
                <a:srgbClr val="5AC8FA">
                  <a:alpha val="70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85800" y="2247900"/>
            <a:ext cx="8382000" cy="1123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98000"/>
              </a:lnSpc>
              <a:buNone/>
              <a:defRPr sz="52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2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国内全域电商增长</a:t>
            </a:r>
            <a:endParaRPr sz="52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723900" y="3695700"/>
            <a:ext cx="76200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16000"/>
              </a:lnSpc>
              <a:buNone/>
              <a:defRPr sz="21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从本地生活到新媒体电商，从培训陪跑到供应链货盘。</a:t>
            </a:r>
            <a:endParaRPr sz="2175" b="0">
              <a:solidFill>
                <a:srgbClr val="FFFFFF">
                  <a:alpha val="66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8" name="矩形 7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11</a:t>
            </a:r>
            <a:endParaRPr sz="1350" b="1">
              <a:solidFill>
                <a:srgbClr val="FFFFFF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本地生活，是最后一公里的增长场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餐饮、门票、酒旅、小时达、生活服务。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D92D20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餐饮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推荐、团购、直播、外卖和到店转化。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424815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447675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447675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门票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47675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景区门票、活动票务、旅游团购。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781050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803910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803910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酒旅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803910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酒店预订、旅游线路、套餐转化。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圆角矩形 17"/>
          <p:cNvSpPr>
            <a:spLocks noGrp="1"/>
          </p:cNvSpPr>
          <p:nvPr/>
        </p:nvSpPr>
        <p:spPr>
          <a:xfrm>
            <a:off x="68580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9" name="圆角矩形 18"/>
          <p:cNvSpPr>
            <a:spLocks noGrp="1"/>
          </p:cNvSpPr>
          <p:nvPr/>
        </p:nvSpPr>
        <p:spPr>
          <a:xfrm>
            <a:off x="91440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20" name="矩形 19"/>
          <p:cNvSpPr>
            <a:spLocks noGrp="1"/>
          </p:cNvSpPr>
          <p:nvPr/>
        </p:nvSpPr>
        <p:spPr>
          <a:xfrm>
            <a:off x="91440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小时达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1440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生鲜、用品、即时零售与快速履约。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2" name="圆角矩形 21"/>
          <p:cNvSpPr>
            <a:spLocks noGrp="1"/>
          </p:cNvSpPr>
          <p:nvPr/>
        </p:nvSpPr>
        <p:spPr>
          <a:xfrm>
            <a:off x="424815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23" name="圆角矩形 22"/>
          <p:cNvSpPr>
            <a:spLocks noGrp="1"/>
          </p:cNvSpPr>
          <p:nvPr/>
        </p:nvSpPr>
        <p:spPr>
          <a:xfrm>
            <a:off x="447675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0">
            <a:noFill/>
            <a:prstDash val="solid"/>
          </a:ln>
        </p:spPr>
      </p:sp>
      <p:sp>
        <p:nvSpPr>
          <p:cNvPr id="24" name="矩形 23"/>
          <p:cNvSpPr>
            <a:spLocks noGrp="1"/>
          </p:cNvSpPr>
          <p:nvPr/>
        </p:nvSpPr>
        <p:spPr>
          <a:xfrm>
            <a:off x="447675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生活服务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5" name="矩形 24"/>
          <p:cNvSpPr>
            <a:spLocks noGrp="1"/>
          </p:cNvSpPr>
          <p:nvPr/>
        </p:nvSpPr>
        <p:spPr>
          <a:xfrm>
            <a:off x="447675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家政、维修、美容、美发、洗衣等高频需求。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26" name="矩形 25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12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本地生活运营模型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内容吸引，投放放大，履约承接，数据复盘。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内容优化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短视频、直播、探店脚本、生活 vlog 和本地特色内容。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33909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36195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36195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精准引流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36195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抖音本地推、POI 优化、本地达人合作和搜索关键词布局。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60960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63246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5AC8FA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63246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履约保障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63246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员工线上流程培训、售后处理、平台规则和服务质量。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圆角矩形 17"/>
          <p:cNvSpPr>
            <a:spLocks noGrp="1"/>
          </p:cNvSpPr>
          <p:nvPr/>
        </p:nvSpPr>
        <p:spPr>
          <a:xfrm>
            <a:off x="88011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9" name="圆角矩形 18"/>
          <p:cNvSpPr>
            <a:spLocks noGrp="1"/>
          </p:cNvSpPr>
          <p:nvPr/>
        </p:nvSpPr>
        <p:spPr>
          <a:xfrm>
            <a:off x="90297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20" name="矩形 19"/>
          <p:cNvSpPr>
            <a:spLocks noGrp="1"/>
          </p:cNvSpPr>
          <p:nvPr/>
        </p:nvSpPr>
        <p:spPr>
          <a:xfrm>
            <a:off x="90297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数据驱动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0297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转化率、客单价、选品、内容和推广策略持续优化。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22" name="矩形 21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13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47700"/>
            <a:ext cx="7429500" cy="609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本地生活业绩背书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33500"/>
            <a:ext cx="6858000" cy="533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好想来项目：全平台累计 GMV 超 2450 万，双 11 累计 GMV 超 2142 万，单场直播 GMV 超 1533 万。</a:t>
            </a:r>
            <a:endParaRPr sz="180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4705350" y="1790700"/>
            <a:ext cx="6496050" cy="3981450"/>
          </a:xfrm>
          <a:prstGeom prst="roundRect">
            <a:avLst>
              <a:gd name="adj" fmla="val 717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6">
            <a:srgbClr val="FFFFFF"/>
          </a:effectRef>
          <a:fontRef idx="major"/>
        </p:style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750" y="2040136"/>
            <a:ext cx="6191250" cy="3482578"/>
          </a:xfrm>
          <a:prstGeom prst="roundRect">
            <a:avLst>
              <a:gd name="adj" fmla="val 5181"/>
            </a:avLst>
          </a:prstGeom>
        </p:spPr>
      </p:pic>
      <p:sp>
        <p:nvSpPr>
          <p:cNvPr id="7" name="矩形 6"/>
          <p:cNvSpPr>
            <a:spLocks noGrp="1"/>
          </p:cNvSpPr>
          <p:nvPr/>
        </p:nvSpPr>
        <p:spPr>
          <a:xfrm>
            <a:off x="4914900" y="5791200"/>
            <a:ext cx="60960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200" b="0">
                <a:solidFill>
                  <a:srgbClr val="111827">
                    <a:alpha val="4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200" b="0">
                <a:solidFill>
                  <a:srgbClr val="111827">
                    <a:alpha val="4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源资料：杭州百顺扬本地生活介绍 - 好想来项目页</a:t>
            </a:r>
            <a:endParaRPr sz="1200" b="0">
              <a:solidFill>
                <a:srgbClr val="111827">
                  <a:alpha val="48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9" name="矩形 8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14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培训不是终点，陪跑才是交付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IP 孵化、主播训练、运营课程、本地生活陪跑。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457450"/>
            <a:ext cx="3333750" cy="2686050"/>
          </a:xfrm>
          <a:prstGeom prst="roundRect">
            <a:avLst>
              <a:gd name="adj" fmla="val 7801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91465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IP 培训及孵化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371850"/>
            <a:ext cx="28765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定位、人设、对标账号、选题库、拍摄剪辑和变现路径。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4248150" y="2457450"/>
            <a:ext cx="3333750" cy="2686050"/>
          </a:xfrm>
          <a:prstGeom prst="roundRect">
            <a:avLst>
              <a:gd name="adj" fmla="val 7801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447675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4476750" y="291465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电商培训及陪跑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476750" y="3371850"/>
            <a:ext cx="28765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卖点挖掘、店铺运营、直播带货、投放策略和数据提升。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7810500" y="2457450"/>
            <a:ext cx="3333750" cy="2686050"/>
          </a:xfrm>
          <a:prstGeom prst="roundRect">
            <a:avLst>
              <a:gd name="adj" fmla="val 7801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80391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8039100" y="291465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本地生活培训运营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8039100" y="3371850"/>
            <a:ext cx="28765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账号策划、团购达人、直播间设计、商家号内容和复盘。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18" name="矩形 17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15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从 0 到 1 的实操训练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IP 课、主播课、运营课、短视频课、全能课。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IP 课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人设定位、内容形式、选题库、文案、拍摄与变现设计。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33909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36195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36195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主播课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36195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直播间人货场、流程设计、留人技巧、转化技巧。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60960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63246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63246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运营课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63246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店铺逻辑、产品主图、推广形式、流量结构和复盘。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圆角矩形 17"/>
          <p:cNvSpPr>
            <a:spLocks noGrp="1"/>
          </p:cNvSpPr>
          <p:nvPr/>
        </p:nvSpPr>
        <p:spPr>
          <a:xfrm>
            <a:off x="88011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9" name="圆角矩形 18"/>
          <p:cNvSpPr>
            <a:spLocks noGrp="1"/>
          </p:cNvSpPr>
          <p:nvPr/>
        </p:nvSpPr>
        <p:spPr>
          <a:xfrm>
            <a:off x="90297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5AC8FA"/>
          </a:solidFill>
          <a:ln w="0">
            <a:noFill/>
            <a:prstDash val="solid"/>
          </a:ln>
        </p:spPr>
      </p:sp>
      <p:sp>
        <p:nvSpPr>
          <p:cNvPr id="20" name="矩形 19"/>
          <p:cNvSpPr>
            <a:spLocks noGrp="1"/>
          </p:cNvSpPr>
          <p:nvPr/>
        </p:nvSpPr>
        <p:spPr>
          <a:xfrm>
            <a:off x="90297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短视频课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0297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拍摄形式、投放软件、引流短视频和内容避坑。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22" name="矩形 21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16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内容即货架，直播即转化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短视频挂车、小红书种草、达人带货、招商会销。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短视频挂车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用内容承接货品卖点，并形成即时购买路径。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33909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36195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36195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直播卖货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36195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通过人货场设计、脚本、投流和复盘提升转化。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60960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63246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5AC8FA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63246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小红书种草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63246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内容种草、搜索沉淀和口碑转化。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圆角矩形 17"/>
          <p:cNvSpPr>
            <a:spLocks noGrp="1"/>
          </p:cNvSpPr>
          <p:nvPr/>
        </p:nvSpPr>
        <p:spPr>
          <a:xfrm>
            <a:off x="88011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9" name="圆角矩形 18"/>
          <p:cNvSpPr>
            <a:spLocks noGrp="1"/>
          </p:cNvSpPr>
          <p:nvPr/>
        </p:nvSpPr>
        <p:spPr>
          <a:xfrm>
            <a:off x="90297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20" name="矩形 19"/>
          <p:cNvSpPr>
            <a:spLocks noGrp="1"/>
          </p:cNvSpPr>
          <p:nvPr/>
        </p:nvSpPr>
        <p:spPr>
          <a:xfrm>
            <a:off x="90297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招商加盟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0297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好想来、吖嘀吖嘀等品牌招商和会销场景。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22" name="矩形 21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17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742950"/>
            <a:ext cx="87630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把货盘变成增长基础设施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447800"/>
            <a:ext cx="7239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供应链是百顺扬商业闭环的底层资源。</a:t>
            </a:r>
            <a:endParaRPr sz="180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647950"/>
            <a:ext cx="2533650" cy="20002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矩形 6"/>
          <p:cNvSpPr>
            <a:spLocks noGrp="1"/>
          </p:cNvSpPr>
          <p:nvPr/>
        </p:nvSpPr>
        <p:spPr>
          <a:xfrm>
            <a:off x="876300" y="3067050"/>
            <a:ext cx="21526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375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defRPr>
            </a:pPr>
            <a:r>
              <a:rPr sz="375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rPr>
              <a:t>57,830</a:t>
            </a:r>
            <a:endParaRPr sz="3750" b="1">
              <a:solidFill>
                <a:srgbClr val="0A84FF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3848100"/>
            <a:ext cx="2076450" cy="419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72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72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选品库商品</a:t>
            </a:r>
            <a:endParaRPr sz="1725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圆角矩形 8"/>
          <p:cNvSpPr>
            <a:spLocks noGrp="1"/>
          </p:cNvSpPr>
          <p:nvPr/>
        </p:nvSpPr>
        <p:spPr>
          <a:xfrm>
            <a:off x="3448050" y="2647950"/>
            <a:ext cx="2533650" cy="20002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0" name="矩形 9"/>
          <p:cNvSpPr>
            <a:spLocks noGrp="1"/>
          </p:cNvSpPr>
          <p:nvPr/>
        </p:nvSpPr>
        <p:spPr>
          <a:xfrm>
            <a:off x="3638550" y="3067050"/>
            <a:ext cx="21526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3750" b="1">
                <a:solidFill>
                  <a:srgbClr val="D92D20"/>
                </a:solidFill>
                <a:latin typeface="SF Pro Display"/>
                <a:ea typeface="SF Pro Display"/>
                <a:cs typeface="SF Pro Display"/>
              </a:defRPr>
            </a:pPr>
            <a:r>
              <a:rPr sz="3750" b="1">
                <a:solidFill>
                  <a:srgbClr val="D92D20"/>
                </a:solidFill>
                <a:latin typeface="SF Pro Display"/>
                <a:ea typeface="SF Pro Display"/>
                <a:cs typeface="SF Pro Display"/>
              </a:rPr>
              <a:t>好想来</a:t>
            </a:r>
            <a:endParaRPr sz="3750" b="1">
              <a:solidFill>
                <a:srgbClr val="D92D20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11" name="矩形 10"/>
          <p:cNvSpPr>
            <a:spLocks noGrp="1"/>
          </p:cNvSpPr>
          <p:nvPr/>
        </p:nvSpPr>
        <p:spPr>
          <a:xfrm>
            <a:off x="3676650" y="3848100"/>
            <a:ext cx="2076450" cy="419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72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72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服务品牌</a:t>
            </a:r>
            <a:endParaRPr sz="1725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" name="圆角矩形 11"/>
          <p:cNvSpPr>
            <a:spLocks noGrp="1"/>
          </p:cNvSpPr>
          <p:nvPr/>
        </p:nvSpPr>
        <p:spPr>
          <a:xfrm>
            <a:off x="6210300" y="2647950"/>
            <a:ext cx="2533650" cy="20002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3" name="矩形 12"/>
          <p:cNvSpPr>
            <a:spLocks noGrp="1"/>
          </p:cNvSpPr>
          <p:nvPr/>
        </p:nvSpPr>
        <p:spPr>
          <a:xfrm>
            <a:off x="6400800" y="3067050"/>
            <a:ext cx="21526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3750" b="1">
                <a:solidFill>
                  <a:srgbClr val="7C3AED"/>
                </a:solidFill>
                <a:latin typeface="SF Pro Display"/>
                <a:ea typeface="SF Pro Display"/>
                <a:cs typeface="SF Pro Display"/>
              </a:defRPr>
            </a:pPr>
            <a:r>
              <a:rPr sz="3750" b="1">
                <a:solidFill>
                  <a:srgbClr val="7C3AED"/>
                </a:solidFill>
                <a:latin typeface="SF Pro Display"/>
                <a:ea typeface="SF Pro Display"/>
                <a:cs typeface="SF Pro Display"/>
              </a:rPr>
              <a:t>老婆大人</a:t>
            </a:r>
            <a:endParaRPr sz="3750" b="1">
              <a:solidFill>
                <a:srgbClr val="7C3AED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14" name="矩形 13"/>
          <p:cNvSpPr>
            <a:spLocks noGrp="1"/>
          </p:cNvSpPr>
          <p:nvPr/>
        </p:nvSpPr>
        <p:spPr>
          <a:xfrm>
            <a:off x="6438900" y="3848100"/>
            <a:ext cx="2076450" cy="419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72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72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服务品牌</a:t>
            </a:r>
            <a:endParaRPr sz="1725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5" name="圆角矩形 14"/>
          <p:cNvSpPr>
            <a:spLocks noGrp="1"/>
          </p:cNvSpPr>
          <p:nvPr/>
        </p:nvSpPr>
        <p:spPr>
          <a:xfrm>
            <a:off x="8972550" y="2647950"/>
            <a:ext cx="2533650" cy="20002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6" name="矩形 15"/>
          <p:cNvSpPr>
            <a:spLocks noGrp="1"/>
          </p:cNvSpPr>
          <p:nvPr/>
        </p:nvSpPr>
        <p:spPr>
          <a:xfrm>
            <a:off x="9163050" y="3067050"/>
            <a:ext cx="21526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3750" b="1">
                <a:solidFill>
                  <a:srgbClr val="10B981"/>
                </a:solidFill>
                <a:latin typeface="SF Pro Display"/>
                <a:ea typeface="SF Pro Display"/>
                <a:cs typeface="SF Pro Display"/>
              </a:defRPr>
            </a:pPr>
            <a:r>
              <a:rPr sz="3750" b="1">
                <a:solidFill>
                  <a:srgbClr val="10B981"/>
                </a:solidFill>
                <a:latin typeface="SF Pro Display"/>
                <a:ea typeface="SF Pro Display"/>
                <a:cs typeface="SF Pro Display"/>
              </a:rPr>
              <a:t>吖嘀吖嘀</a:t>
            </a:r>
            <a:endParaRPr sz="3750" b="1">
              <a:solidFill>
                <a:srgbClr val="10B981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9201150" y="3848100"/>
            <a:ext cx="2076450" cy="419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72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72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服务品牌</a:t>
            </a:r>
            <a:endParaRPr sz="1725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18" name="矩形 17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18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国内业务服务包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培训陪跑、代运营、供应链、品牌招商。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培训陪跑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适合个人、小团队和刚进入电商的创业者。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33909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36195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36195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代运营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36195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适合本地商家、品牌方和直播电商项目。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60960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63246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63246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供应链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63246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适合达人机构、直播间、平台招商和区域货盘整合。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圆角矩形 17"/>
          <p:cNvSpPr>
            <a:spLocks noGrp="1"/>
          </p:cNvSpPr>
          <p:nvPr/>
        </p:nvSpPr>
        <p:spPr>
          <a:xfrm>
            <a:off x="88011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9" name="圆角矩形 18"/>
          <p:cNvSpPr>
            <a:spLocks noGrp="1"/>
          </p:cNvSpPr>
          <p:nvPr/>
        </p:nvSpPr>
        <p:spPr>
          <a:xfrm>
            <a:off x="90297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0">
            <a:noFill/>
            <a:prstDash val="solid"/>
          </a:ln>
        </p:spPr>
      </p:sp>
      <p:sp>
        <p:nvSpPr>
          <p:cNvPr id="20" name="矩形 19"/>
          <p:cNvSpPr>
            <a:spLocks noGrp="1"/>
          </p:cNvSpPr>
          <p:nvPr/>
        </p:nvSpPr>
        <p:spPr>
          <a:xfrm>
            <a:off x="90297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品牌招商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0297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适合连锁品牌、区域项目和平台招商会销。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22" name="矩形 21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19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圆角矩形 3"/>
          <p:cNvSpPr>
            <a:spLocks noGrp="1"/>
          </p:cNvSpPr>
          <p:nvPr/>
        </p:nvSpPr>
        <p:spPr>
          <a:xfrm>
            <a:off x="723900" y="685800"/>
            <a:ext cx="1905000" cy="342900"/>
          </a:xfrm>
          <a:prstGeom prst="roundRect">
            <a:avLst>
              <a:gd name="adj" fmla="val 50000"/>
            </a:avLst>
          </a:prstGeom>
          <a:solidFill>
            <a:srgbClr val="111827">
              <a:alpha val="6000"/>
            </a:srgbClr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752475"/>
            <a:ext cx="19050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200" b="1">
                <a:solidFill>
                  <a:srgbClr val="111827">
                    <a:alpha val="70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200" b="1">
                <a:solidFill>
                  <a:srgbClr val="111827">
                    <a:alpha val="70000"/>
                  </a:srgbClr>
                </a:solidFill>
                <a:latin typeface="SF Pro Display"/>
                <a:ea typeface="SF Pro Display"/>
                <a:cs typeface="SF Pro Display"/>
              </a:rPr>
              <a:t>NAVIGATION</a:t>
            </a:r>
            <a:endParaRPr sz="1200" b="1">
              <a:solidFill>
                <a:srgbClr val="111827">
                  <a:alpha val="70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723900" y="1314450"/>
            <a:ext cx="6858000" cy="628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42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2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整套方案导航</a:t>
            </a:r>
            <a:endParaRPr sz="42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762000" y="2038350"/>
            <a:ext cx="7810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先看公司能力全景，再进入国内增长、跨境出海、合作方生态、AI 和 BSYHub。</a:t>
            </a:r>
            <a:endParaRPr sz="180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762000" y="2857500"/>
            <a:ext cx="62865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defRPr>
            </a:pPr>
            <a:r>
              <a:rPr sz="21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rPr>
              <a:t>01</a:t>
            </a:r>
            <a:endParaRPr sz="2100" b="1">
              <a:solidFill>
                <a:srgbClr val="0A84FF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1485900" y="2847975"/>
            <a:ext cx="4000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国内全域电商增长</a:t>
            </a:r>
            <a:endParaRPr sz="1875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矩形 9"/>
          <p:cNvSpPr>
            <a:spLocks noGrp="1"/>
          </p:cNvSpPr>
          <p:nvPr/>
        </p:nvSpPr>
        <p:spPr>
          <a:xfrm>
            <a:off x="1485900" y="3190875"/>
            <a:ext cx="40957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2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2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本地生活、新媒体电商、培训陪跑、供应链。</a:t>
            </a:r>
            <a:endParaRPr sz="12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" name="矩形 10"/>
          <p:cNvSpPr>
            <a:spLocks noGrp="1"/>
          </p:cNvSpPr>
          <p:nvPr/>
        </p:nvSpPr>
        <p:spPr>
          <a:xfrm>
            <a:off x="762000" y="3638550"/>
            <a:ext cx="62865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defRPr>
            </a:pPr>
            <a:r>
              <a:rPr sz="21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rPr>
              <a:t>02</a:t>
            </a:r>
            <a:endParaRPr sz="2100" b="1">
              <a:solidFill>
                <a:srgbClr val="0A84FF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12" name="矩形 11"/>
          <p:cNvSpPr>
            <a:spLocks noGrp="1"/>
          </p:cNvSpPr>
          <p:nvPr/>
        </p:nvSpPr>
        <p:spPr>
          <a:xfrm>
            <a:off x="1485900" y="3629025"/>
            <a:ext cx="4000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神鸟出海</a:t>
            </a:r>
            <a:endParaRPr sz="1875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1485900" y="3971925"/>
            <a:ext cx="40957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2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2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跨境自运营、工厂出海、TikTok 红人营销。</a:t>
            </a:r>
            <a:endParaRPr sz="12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矩形 13"/>
          <p:cNvSpPr>
            <a:spLocks noGrp="1"/>
          </p:cNvSpPr>
          <p:nvPr/>
        </p:nvSpPr>
        <p:spPr>
          <a:xfrm>
            <a:off x="762000" y="4419600"/>
            <a:ext cx="62865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defRPr>
            </a:pPr>
            <a:r>
              <a:rPr sz="21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rPr>
              <a:t>03</a:t>
            </a:r>
            <a:endParaRPr sz="2100" b="1">
              <a:solidFill>
                <a:srgbClr val="0A84FF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15" name="矩形 14"/>
          <p:cNvSpPr>
            <a:spLocks noGrp="1"/>
          </p:cNvSpPr>
          <p:nvPr/>
        </p:nvSpPr>
        <p:spPr>
          <a:xfrm>
            <a:off x="1485900" y="4410075"/>
            <a:ext cx="4000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TT Media</a:t>
            </a:r>
            <a:endParaRPr sz="1875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" name="矩形 15"/>
          <p:cNvSpPr>
            <a:spLocks noGrp="1"/>
          </p:cNvSpPr>
          <p:nvPr/>
        </p:nvSpPr>
        <p:spPr>
          <a:xfrm>
            <a:off x="1485900" y="4752975"/>
            <a:ext cx="40957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2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2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英国/欧洲 TikTok 达人、广告、直播资源。</a:t>
            </a:r>
            <a:endParaRPr sz="12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762000" y="5200650"/>
            <a:ext cx="62865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defRPr>
            </a:pPr>
            <a:r>
              <a:rPr sz="21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rPr>
              <a:t>04</a:t>
            </a:r>
            <a:endParaRPr sz="2100" b="1">
              <a:solidFill>
                <a:srgbClr val="0A84FF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18" name="矩形 17"/>
          <p:cNvSpPr>
            <a:spLocks noGrp="1"/>
          </p:cNvSpPr>
          <p:nvPr/>
        </p:nvSpPr>
        <p:spPr>
          <a:xfrm>
            <a:off x="1485900" y="5191125"/>
            <a:ext cx="4000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品牌建设 / KNOCK</a:t>
            </a:r>
            <a:endParaRPr sz="1875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9" name="矩形 18"/>
          <p:cNvSpPr>
            <a:spLocks noGrp="1"/>
          </p:cNvSpPr>
          <p:nvPr/>
        </p:nvSpPr>
        <p:spPr>
          <a:xfrm>
            <a:off x="1485900" y="5534025"/>
            <a:ext cx="40957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2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2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品牌策略、VI、包装、电商视觉与空间设计。</a:t>
            </a:r>
            <a:endParaRPr sz="12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0" name="矩形 19"/>
          <p:cNvSpPr>
            <a:spLocks noGrp="1"/>
          </p:cNvSpPr>
          <p:nvPr/>
        </p:nvSpPr>
        <p:spPr>
          <a:xfrm>
            <a:off x="6572250" y="2857500"/>
            <a:ext cx="62865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defRPr>
            </a:pPr>
            <a:r>
              <a:rPr sz="21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rPr>
              <a:t>05</a:t>
            </a:r>
            <a:endParaRPr sz="2100" b="1">
              <a:solidFill>
                <a:srgbClr val="0A84FF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7296150" y="2847975"/>
            <a:ext cx="4000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德坤 DEKUN</a:t>
            </a:r>
            <a:endParaRPr sz="1875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2" name="矩形 21"/>
          <p:cNvSpPr>
            <a:spLocks noGrp="1"/>
          </p:cNvSpPr>
          <p:nvPr/>
        </p:nvSpPr>
        <p:spPr>
          <a:xfrm>
            <a:off x="7296150" y="3190875"/>
            <a:ext cx="40957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2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2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出海战略、独立站、全媒体推广、本土化社媒。</a:t>
            </a:r>
            <a:endParaRPr sz="12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3" name="矩形 22"/>
          <p:cNvSpPr>
            <a:spLocks noGrp="1"/>
          </p:cNvSpPr>
          <p:nvPr/>
        </p:nvSpPr>
        <p:spPr>
          <a:xfrm>
            <a:off x="6572250" y="3638550"/>
            <a:ext cx="62865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defRPr>
            </a:pPr>
            <a:r>
              <a:rPr sz="21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rPr>
              <a:t>06</a:t>
            </a:r>
            <a:endParaRPr sz="2100" b="1">
              <a:solidFill>
                <a:srgbClr val="0A84FF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24" name="矩形 23"/>
          <p:cNvSpPr>
            <a:spLocks noGrp="1"/>
          </p:cNvSpPr>
          <p:nvPr/>
        </p:nvSpPr>
        <p:spPr>
          <a:xfrm>
            <a:off x="7296150" y="3629025"/>
            <a:ext cx="4000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EMMAS AI</a:t>
            </a:r>
            <a:endParaRPr sz="1875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5" name="矩形 24"/>
          <p:cNvSpPr>
            <a:spLocks noGrp="1"/>
          </p:cNvSpPr>
          <p:nvPr/>
        </p:nvSpPr>
        <p:spPr>
          <a:xfrm>
            <a:off x="7296150" y="3971925"/>
            <a:ext cx="40957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2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2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数字员工、内容流、账号矩阵与 AI 社媒运营。</a:t>
            </a:r>
            <a:endParaRPr sz="12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6" name="矩形 25"/>
          <p:cNvSpPr>
            <a:spLocks noGrp="1"/>
          </p:cNvSpPr>
          <p:nvPr/>
        </p:nvSpPr>
        <p:spPr>
          <a:xfrm>
            <a:off x="6572250" y="4419600"/>
            <a:ext cx="62865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defRPr>
            </a:pPr>
            <a:r>
              <a:rPr sz="21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rPr>
              <a:t>07</a:t>
            </a:r>
            <a:endParaRPr sz="2100" b="1">
              <a:solidFill>
                <a:srgbClr val="0A84FF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27" name="矩形 26"/>
          <p:cNvSpPr>
            <a:spLocks noGrp="1"/>
          </p:cNvSpPr>
          <p:nvPr/>
        </p:nvSpPr>
        <p:spPr>
          <a:xfrm>
            <a:off x="7296150" y="4410075"/>
            <a:ext cx="4000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BSYHub | 神鸟AI</a:t>
            </a:r>
            <a:endParaRPr sz="1875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8" name="矩形 27"/>
          <p:cNvSpPr>
            <a:spLocks noGrp="1"/>
          </p:cNvSpPr>
          <p:nvPr/>
        </p:nvSpPr>
        <p:spPr>
          <a:xfrm>
            <a:off x="7296150" y="4752975"/>
            <a:ext cx="40957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2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2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OPC 社区、AI 工作台、产业孵化与园区运营。</a:t>
            </a:r>
            <a:endParaRPr sz="12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29" name="矩形 28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02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204"/>
            </a:gs>
            <a:gs pos="56000">
              <a:srgbClr val="060912"/>
            </a:gs>
            <a:gs pos="100000">
              <a:srgbClr val="0B102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7953375" y="-857250"/>
            <a:ext cx="5143500" cy="5143500"/>
          </a:xfrm>
          <a:prstGeom prst="ellipse">
            <a:avLst/>
          </a:prstGeom>
          <a:gradFill>
            <a:gsLst>
              <a:gs pos="0">
                <a:srgbClr val="7C3AED">
                  <a:alpha val="42000"/>
                </a:srgbClr>
              </a:gs>
              <a:gs pos="72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619250" y="4048125"/>
            <a:ext cx="4953000" cy="3429000"/>
          </a:xfrm>
          <a:prstGeom prst="ellipse">
            <a:avLst/>
          </a:prstGeom>
          <a:gradFill>
            <a:gsLst>
              <a:gs pos="0">
                <a:srgbClr val="5AC8FA">
                  <a:alpha val="24000"/>
                </a:srgbClr>
              </a:gs>
              <a:gs pos="70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直接连接符 3"/>
          <p:cNvSpPr>
            <a:spLocks noGrp="1"/>
          </p:cNvSpPr>
          <p:nvPr/>
        </p:nvSpPr>
        <p:spPr>
          <a:xfrm>
            <a:off x="685800" y="6115050"/>
            <a:ext cx="2000250" cy="0"/>
          </a:xfrm>
          <a:prstGeom prst="line">
            <a:avLst/>
          </a:prstGeom>
          <a:noFill/>
          <a:ln w="28575">
            <a:solidFill>
              <a:srgbClr val="7C3AED">
                <a:alpha val="85000"/>
              </a:srgbClr>
            </a:solidFill>
            <a:prstDash val="solid"/>
          </a:ln>
        </p:spPr>
      </p:sp>
      <p:sp>
        <p:nvSpPr>
          <p:cNvPr id="5" name="矩形 4"/>
          <p:cNvSpPr>
            <a:spLocks noGrp="1"/>
          </p:cNvSpPr>
          <p:nvPr/>
        </p:nvSpPr>
        <p:spPr>
          <a:xfrm>
            <a:off x="685800" y="933450"/>
            <a:ext cx="1524000" cy="819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5400" b="1">
                <a:solidFill>
                  <a:srgbClr val="5AC8FA">
                    <a:alpha val="70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5400" b="1">
                <a:solidFill>
                  <a:srgbClr val="5AC8FA">
                    <a:alpha val="70000"/>
                  </a:srgbClr>
                </a:solidFill>
                <a:latin typeface="SF Pro Display"/>
                <a:ea typeface="SF Pro Display"/>
                <a:cs typeface="SF Pro Display"/>
              </a:rPr>
              <a:t>02</a:t>
            </a:r>
            <a:endParaRPr sz="5400" b="1">
              <a:solidFill>
                <a:srgbClr val="5AC8FA">
                  <a:alpha val="70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85800" y="2247900"/>
            <a:ext cx="8382000" cy="1123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98000"/>
              </a:lnSpc>
              <a:buNone/>
              <a:defRPr sz="52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2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神鸟出海</a:t>
            </a:r>
            <a:endParaRPr sz="52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723900" y="3695700"/>
            <a:ext cx="76200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16000"/>
              </a:lnSpc>
              <a:buNone/>
              <a:defRPr sz="21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Think Global, Act Local. 出海全链路，品销一体化。</a:t>
            </a:r>
            <a:endParaRPr sz="2175" b="0">
              <a:solidFill>
                <a:srgbClr val="FFFFFF">
                  <a:alpha val="66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8" name="矩形 7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20</a:t>
            </a:r>
            <a:endParaRPr sz="1350" b="1">
              <a:solidFill>
                <a:srgbClr val="FFFFFF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圆角矩形 3"/>
          <p:cNvSpPr>
            <a:spLocks noGrp="1"/>
          </p:cNvSpPr>
          <p:nvPr/>
        </p:nvSpPr>
        <p:spPr>
          <a:xfrm>
            <a:off x="685800" y="685800"/>
            <a:ext cx="2381250" cy="342900"/>
          </a:xfrm>
          <a:prstGeom prst="roundRect">
            <a:avLst>
              <a:gd name="adj" fmla="val 50000"/>
            </a:avLst>
          </a:prstGeom>
          <a:solidFill>
            <a:srgbClr val="111827">
              <a:alpha val="6000"/>
            </a:srgbClr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</p:sp>
      <p:sp>
        <p:nvSpPr>
          <p:cNvPr id="5" name="矩形 4"/>
          <p:cNvSpPr>
            <a:spLocks noGrp="1"/>
          </p:cNvSpPr>
          <p:nvPr/>
        </p:nvSpPr>
        <p:spPr>
          <a:xfrm>
            <a:off x="685800" y="752475"/>
            <a:ext cx="23812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200" b="1">
                <a:solidFill>
                  <a:srgbClr val="111827">
                    <a:alpha val="70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200" b="1">
                <a:solidFill>
                  <a:srgbClr val="111827">
                    <a:alpha val="70000"/>
                  </a:srgbClr>
                </a:solidFill>
                <a:latin typeface="SF Pro Display"/>
                <a:ea typeface="SF Pro Display"/>
                <a:cs typeface="SF Pro Display"/>
              </a:rPr>
              <a:t>WHY SOCIAL COMMERCE</a:t>
            </a:r>
            <a:endParaRPr sz="1200" b="1">
              <a:solidFill>
                <a:srgbClr val="111827">
                  <a:alpha val="70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85800" y="1866900"/>
            <a:ext cx="8477250" cy="2095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2000"/>
              </a:lnSpc>
              <a:buNone/>
              <a:defRPr sz="49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传统外贸拼价格。</a:t>
            </a:r>
            <a:endParaRPr sz="495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02000"/>
              </a:lnSpc>
              <a:buNone/>
              <a:defRPr sz="49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出海品牌拼内容、渠道和信任。</a:t>
            </a:r>
            <a:endParaRPr sz="495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723900" y="4400550"/>
            <a:ext cx="78105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202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02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社媒出海帮助工厂和品牌建立海外用户认知，并形成订单机会。</a:t>
            </a:r>
            <a:endParaRPr sz="202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8" name="矩形 7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21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神鸟出海服务地图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四大核心业务，覆盖从市场到成交的关键链路。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跨境自运营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账号、店铺、内容、上架、投流、客服和复盘。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33909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36195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36195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工厂出海方案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36195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帮助有产品的工厂找到海外内容、渠道和订单路径。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60960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63246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5AC8FA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63246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TikTok 海外红人营销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63246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KOC/KOL 分层合作、脚本、发布和效果追踪。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圆角矩形 17"/>
          <p:cNvSpPr>
            <a:spLocks noGrp="1"/>
          </p:cNvSpPr>
          <p:nvPr/>
        </p:nvSpPr>
        <p:spPr>
          <a:xfrm>
            <a:off x="88011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9" name="圆角矩形 18"/>
          <p:cNvSpPr>
            <a:spLocks noGrp="1"/>
          </p:cNvSpPr>
          <p:nvPr/>
        </p:nvSpPr>
        <p:spPr>
          <a:xfrm>
            <a:off x="90297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20" name="矩形 19"/>
          <p:cNvSpPr>
            <a:spLocks noGrp="1"/>
          </p:cNvSpPr>
          <p:nvPr/>
        </p:nvSpPr>
        <p:spPr>
          <a:xfrm>
            <a:off x="90297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品牌出海服务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0297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品牌定位、视觉包装、海外社媒、独立站和渠道运营。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22" name="矩形 21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22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204"/>
            </a:gs>
            <a:gs pos="56000">
              <a:srgbClr val="060912"/>
            </a:gs>
            <a:gs pos="100000">
              <a:srgbClr val="0B102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7953375" y="-857250"/>
            <a:ext cx="5143500" cy="5143500"/>
          </a:xfrm>
          <a:prstGeom prst="ellipse">
            <a:avLst/>
          </a:prstGeom>
          <a:gradFill>
            <a:gsLst>
              <a:gs pos="0">
                <a:srgbClr val="0A84FF">
                  <a:alpha val="42000"/>
                </a:srgbClr>
              </a:gs>
              <a:gs pos="72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619250" y="4048125"/>
            <a:ext cx="4953000" cy="3429000"/>
          </a:xfrm>
          <a:prstGeom prst="ellipse">
            <a:avLst/>
          </a:prstGeom>
          <a:gradFill>
            <a:gsLst>
              <a:gs pos="0">
                <a:srgbClr val="5AC8FA">
                  <a:alpha val="24000"/>
                </a:srgbClr>
              </a:gs>
              <a:gs pos="70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直接连接符 3"/>
          <p:cNvSpPr>
            <a:spLocks noGrp="1"/>
          </p:cNvSpPr>
          <p:nvPr/>
        </p:nvSpPr>
        <p:spPr>
          <a:xfrm>
            <a:off x="685800" y="6115050"/>
            <a:ext cx="2000250" cy="0"/>
          </a:xfrm>
          <a:prstGeom prst="line">
            <a:avLst/>
          </a:prstGeom>
          <a:noFill/>
          <a:ln w="28575">
            <a:solidFill>
              <a:srgbClr val="0A84FF">
                <a:alpha val="85000"/>
              </a:srgbClr>
            </a:solidFill>
            <a:prstDash val="solid"/>
          </a:ln>
        </p:spPr>
      </p:sp>
      <p:sp>
        <p:nvSpPr>
          <p:cNvPr id="5" name="矩形 4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不是每个平台都要做</a:t>
            </a:r>
            <a:endParaRPr sz="39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FFFFFF">
                    <a:alpha val="64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FFFFFF">
                    <a:alpha val="64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先找到最适合成交的平台。</a:t>
            </a:r>
            <a:endParaRPr sz="1875" b="0">
              <a:solidFill>
                <a:srgbClr val="FFFFFF">
                  <a:alpha val="64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圆角矩形 6"/>
          <p:cNvSpPr>
            <a:spLocks noGrp="1"/>
          </p:cNvSpPr>
          <p:nvPr/>
        </p:nvSpPr>
        <p:spPr>
          <a:xfrm>
            <a:off x="685800" y="2457450"/>
            <a:ext cx="3333750" cy="2686050"/>
          </a:xfrm>
          <a:prstGeom prst="roundRect">
            <a:avLst>
              <a:gd name="adj" fmla="val 7801"/>
            </a:avLst>
          </a:prstGeom>
          <a:solidFill>
            <a:srgbClr val="FFFFFF">
              <a:alpha val="7000"/>
            </a:srgbClr>
          </a:solidFill>
          <a:ln w="9525">
            <a:solidFill>
              <a:srgbClr val="FFFFFF">
                <a:alpha val="13000"/>
              </a:srgbClr>
            </a:solidFill>
            <a:prstDash val="solid"/>
          </a:ln>
        </p:spPr>
      </p:sp>
      <p:sp>
        <p:nvSpPr>
          <p:cNvPr id="8" name="圆角矩形 7"/>
          <p:cNvSpPr>
            <a:spLocks noGrp="1"/>
          </p:cNvSpPr>
          <p:nvPr/>
        </p:nvSpPr>
        <p:spPr>
          <a:xfrm>
            <a:off x="9144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291465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B2B 平台选择</a:t>
            </a:r>
            <a:endParaRPr sz="21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矩形 9"/>
          <p:cNvSpPr>
            <a:spLocks noGrp="1"/>
          </p:cNvSpPr>
          <p:nvPr/>
        </p:nvSpPr>
        <p:spPr>
          <a:xfrm>
            <a:off x="914400" y="3371850"/>
            <a:ext cx="28765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LinkedIn、Facebook Groups 等适合企业决策者和行业合作。</a:t>
            </a:r>
            <a:endParaRPr sz="1575" b="0">
              <a:solidFill>
                <a:srgbClr val="FFFFFF">
                  <a:alpha val="66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" name="圆角矩形 10"/>
          <p:cNvSpPr>
            <a:spLocks noGrp="1"/>
          </p:cNvSpPr>
          <p:nvPr/>
        </p:nvSpPr>
        <p:spPr>
          <a:xfrm>
            <a:off x="4248150" y="2457450"/>
            <a:ext cx="3333750" cy="2686050"/>
          </a:xfrm>
          <a:prstGeom prst="roundRect">
            <a:avLst>
              <a:gd name="adj" fmla="val 7801"/>
            </a:avLst>
          </a:prstGeom>
          <a:solidFill>
            <a:srgbClr val="FFFFFF">
              <a:alpha val="7000"/>
            </a:srgbClr>
          </a:solidFill>
          <a:ln w="9525">
            <a:solidFill>
              <a:srgbClr val="FFFFFF">
                <a:alpha val="13000"/>
              </a:srgbClr>
            </a:solidFill>
            <a:prstDash val="solid"/>
          </a:ln>
        </p:spPr>
      </p:sp>
      <p:sp>
        <p:nvSpPr>
          <p:cNvPr id="12" name="圆角矩形 11"/>
          <p:cNvSpPr>
            <a:spLocks noGrp="1"/>
          </p:cNvSpPr>
          <p:nvPr/>
        </p:nvSpPr>
        <p:spPr>
          <a:xfrm>
            <a:off x="447675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3" name="矩形 12"/>
          <p:cNvSpPr>
            <a:spLocks noGrp="1"/>
          </p:cNvSpPr>
          <p:nvPr/>
        </p:nvSpPr>
        <p:spPr>
          <a:xfrm>
            <a:off x="4476750" y="291465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B2C 平台选择</a:t>
            </a:r>
            <a:endParaRPr sz="21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矩形 13"/>
          <p:cNvSpPr>
            <a:spLocks noGrp="1"/>
          </p:cNvSpPr>
          <p:nvPr/>
        </p:nvSpPr>
        <p:spPr>
          <a:xfrm>
            <a:off x="4476750" y="3371850"/>
            <a:ext cx="28765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TikTok、Instagram、YouTube 更适合视觉化内容与产品种草。</a:t>
            </a:r>
            <a:endParaRPr sz="1575" b="0">
              <a:solidFill>
                <a:srgbClr val="FFFFFF">
                  <a:alpha val="66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5" name="圆角矩形 14"/>
          <p:cNvSpPr>
            <a:spLocks noGrp="1"/>
          </p:cNvSpPr>
          <p:nvPr/>
        </p:nvSpPr>
        <p:spPr>
          <a:xfrm>
            <a:off x="7810500" y="2457450"/>
            <a:ext cx="3333750" cy="2686050"/>
          </a:xfrm>
          <a:prstGeom prst="roundRect">
            <a:avLst>
              <a:gd name="adj" fmla="val 7801"/>
            </a:avLst>
          </a:prstGeom>
          <a:solidFill>
            <a:srgbClr val="FFFFFF">
              <a:alpha val="7000"/>
            </a:srgbClr>
          </a:solidFill>
          <a:ln w="9525">
            <a:solidFill>
              <a:srgbClr val="FFFFFF">
                <a:alpha val="13000"/>
              </a:srgbClr>
            </a:solidFill>
            <a:prstDash val="solid"/>
          </a:ln>
        </p:spPr>
      </p:sp>
      <p:sp>
        <p:nvSpPr>
          <p:cNvPr id="16" name="圆角矩形 15"/>
          <p:cNvSpPr>
            <a:spLocks noGrp="1"/>
          </p:cNvSpPr>
          <p:nvPr/>
        </p:nvSpPr>
        <p:spPr>
          <a:xfrm>
            <a:off x="80391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17" name="矩形 16"/>
          <p:cNvSpPr>
            <a:spLocks noGrp="1"/>
          </p:cNvSpPr>
          <p:nvPr/>
        </p:nvSpPr>
        <p:spPr>
          <a:xfrm>
            <a:off x="8039100" y="291465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聚焦策略</a:t>
            </a:r>
            <a:endParaRPr sz="21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矩形 17"/>
          <p:cNvSpPr>
            <a:spLocks noGrp="1"/>
          </p:cNvSpPr>
          <p:nvPr/>
        </p:nvSpPr>
        <p:spPr>
          <a:xfrm>
            <a:off x="8039100" y="3371850"/>
            <a:ext cx="28765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优先聚焦 1-2 个核心平台，避免资源过度分散。</a:t>
            </a:r>
            <a:endParaRPr sz="1575" b="0">
              <a:solidFill>
                <a:srgbClr val="FFFFFF">
                  <a:alpha val="66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19" name="矩形 18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23</a:t>
            </a:r>
            <a:endParaRPr sz="1350" b="1">
              <a:solidFill>
                <a:srgbClr val="FFFFFF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47700"/>
            <a:ext cx="7429500" cy="609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全球红人资源，本土内容表达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33500"/>
            <a:ext cx="6858000" cy="533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TikTok 官方服务商资源、北美达人、KOC-KOL 分层合作。</a:t>
            </a:r>
            <a:endParaRPr sz="180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4705350" y="1790700"/>
            <a:ext cx="6496050" cy="3981450"/>
          </a:xfrm>
          <a:prstGeom prst="roundRect">
            <a:avLst>
              <a:gd name="adj" fmla="val 717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6">
            <a:srgbClr val="FFFFFF"/>
          </a:effectRef>
          <a:fontRef idx="major"/>
        </p:style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750" y="2040136"/>
            <a:ext cx="6191250" cy="3482578"/>
          </a:xfrm>
          <a:prstGeom prst="roundRect">
            <a:avLst>
              <a:gd name="adj" fmla="val 5181"/>
            </a:avLst>
          </a:prstGeom>
        </p:spPr>
      </p:pic>
      <p:sp>
        <p:nvSpPr>
          <p:cNvPr id="7" name="矩形 6"/>
          <p:cNvSpPr>
            <a:spLocks noGrp="1"/>
          </p:cNvSpPr>
          <p:nvPr/>
        </p:nvSpPr>
        <p:spPr>
          <a:xfrm>
            <a:off x="4914900" y="5791200"/>
            <a:ext cx="60960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200" b="0">
                <a:solidFill>
                  <a:srgbClr val="111827">
                    <a:alpha val="4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200" b="0">
                <a:solidFill>
                  <a:srgbClr val="111827">
                    <a:alpha val="4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源资料：神鸟跨境业务及案例 - 全球红人资源页</a:t>
            </a:r>
            <a:endParaRPr sz="1200" b="0">
              <a:solidFill>
                <a:srgbClr val="111827">
                  <a:alpha val="48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9" name="矩形 8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24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本土化内容，精准化投放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内容、投放、发布节奏共同决定出海效果。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457450"/>
            <a:ext cx="3333750" cy="2686050"/>
          </a:xfrm>
          <a:prstGeom prst="roundRect">
            <a:avLst>
              <a:gd name="adj" fmla="val 7801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91465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内容创作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371850"/>
            <a:ext cx="28765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真实、有价值、有故事性，展示生产实力、质量控制和品牌故事。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4248150" y="2457450"/>
            <a:ext cx="3333750" cy="2686050"/>
          </a:xfrm>
          <a:prstGeom prst="roundRect">
            <a:avLst>
              <a:gd name="adj" fmla="val 7801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447675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4476750" y="291465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本地化拍摄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476750" y="3371850"/>
            <a:ext cx="28765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外籍模特、本地语境、多语言内容和目标市场文化适配。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7810500" y="2457450"/>
            <a:ext cx="3333750" cy="2686050"/>
          </a:xfrm>
          <a:prstGeom prst="roundRect">
            <a:avLst>
              <a:gd name="adj" fmla="val 7801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80391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8039100" y="291465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媒介投放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8039100" y="3371850"/>
            <a:ext cx="28765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ADS 精准投放，提升 ROAS 并推动目标用户转化。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18" name="矩形 17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25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47700"/>
            <a:ext cx="7429500" cy="609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TEMU 推广案例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33500"/>
            <a:ext cx="6858000" cy="533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10.2M+ Views，2.8M+ Engagements。</a:t>
            </a:r>
            <a:endParaRPr sz="180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4705350" y="1790700"/>
            <a:ext cx="6496050" cy="3981450"/>
          </a:xfrm>
          <a:prstGeom prst="roundRect">
            <a:avLst>
              <a:gd name="adj" fmla="val 717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6">
            <a:srgbClr val="FFFFFF"/>
          </a:effectRef>
          <a:fontRef idx="major"/>
        </p:style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750" y="2040136"/>
            <a:ext cx="6191250" cy="3482578"/>
          </a:xfrm>
          <a:prstGeom prst="roundRect">
            <a:avLst>
              <a:gd name="adj" fmla="val 5181"/>
            </a:avLst>
          </a:prstGeom>
        </p:spPr>
      </p:pic>
      <p:sp>
        <p:nvSpPr>
          <p:cNvPr id="7" name="矩形 6"/>
          <p:cNvSpPr>
            <a:spLocks noGrp="1"/>
          </p:cNvSpPr>
          <p:nvPr/>
        </p:nvSpPr>
        <p:spPr>
          <a:xfrm>
            <a:off x="4914900" y="5791200"/>
            <a:ext cx="60960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200" b="0">
                <a:solidFill>
                  <a:srgbClr val="111827">
                    <a:alpha val="4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200" b="0">
                <a:solidFill>
                  <a:srgbClr val="111827">
                    <a:alpha val="4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源资料：神鸟跨境业务及案例 - TEMU 推广案例</a:t>
            </a:r>
            <a:endParaRPr sz="1200" b="0">
              <a:solidFill>
                <a:srgbClr val="111827">
                  <a:alpha val="48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9" name="矩形 8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26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204"/>
            </a:gs>
            <a:gs pos="56000">
              <a:srgbClr val="060912"/>
            </a:gs>
            <a:gs pos="100000">
              <a:srgbClr val="0B102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7953375" y="-857250"/>
            <a:ext cx="5143500" cy="5143500"/>
          </a:xfrm>
          <a:prstGeom prst="ellipse">
            <a:avLst/>
          </a:prstGeom>
          <a:gradFill>
            <a:gsLst>
              <a:gs pos="0">
                <a:srgbClr val="0A84FF">
                  <a:alpha val="42000"/>
                </a:srgbClr>
              </a:gs>
              <a:gs pos="72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619250" y="4048125"/>
            <a:ext cx="4953000" cy="3429000"/>
          </a:xfrm>
          <a:prstGeom prst="ellipse">
            <a:avLst/>
          </a:prstGeom>
          <a:gradFill>
            <a:gsLst>
              <a:gs pos="0">
                <a:srgbClr val="5AC8FA">
                  <a:alpha val="24000"/>
                </a:srgbClr>
              </a:gs>
              <a:gs pos="70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直接连接符 3"/>
          <p:cNvSpPr>
            <a:spLocks noGrp="1"/>
          </p:cNvSpPr>
          <p:nvPr/>
        </p:nvSpPr>
        <p:spPr>
          <a:xfrm>
            <a:off x="685800" y="6115050"/>
            <a:ext cx="2000250" cy="0"/>
          </a:xfrm>
          <a:prstGeom prst="line">
            <a:avLst/>
          </a:prstGeom>
          <a:noFill/>
          <a:ln w="28575">
            <a:solidFill>
              <a:srgbClr val="0A84FF">
                <a:alpha val="85000"/>
              </a:srgbClr>
            </a:solidFill>
            <a:prstDash val="solid"/>
          </a:ln>
        </p:spPr>
      </p:sp>
      <p:sp>
        <p:nvSpPr>
          <p:cNvPr id="5" name="矩形 4"/>
          <p:cNvSpPr>
            <a:spLocks noGrp="1"/>
          </p:cNvSpPr>
          <p:nvPr/>
        </p:nvSpPr>
        <p:spPr>
          <a:xfrm>
            <a:off x="685800" y="933450"/>
            <a:ext cx="1524000" cy="819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5400" b="1">
                <a:solidFill>
                  <a:srgbClr val="5AC8FA">
                    <a:alpha val="70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5400" b="1">
                <a:solidFill>
                  <a:srgbClr val="5AC8FA">
                    <a:alpha val="70000"/>
                  </a:srgbClr>
                </a:solidFill>
                <a:latin typeface="SF Pro Display"/>
                <a:ea typeface="SF Pro Display"/>
                <a:cs typeface="SF Pro Display"/>
              </a:rPr>
              <a:t>03</a:t>
            </a:r>
            <a:endParaRPr sz="5400" b="1">
              <a:solidFill>
                <a:srgbClr val="5AC8FA">
                  <a:alpha val="70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85800" y="2247900"/>
            <a:ext cx="8382000" cy="1123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98000"/>
              </a:lnSpc>
              <a:buNone/>
              <a:defRPr sz="52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2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TT Media</a:t>
            </a:r>
            <a:endParaRPr sz="52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723900" y="3695700"/>
            <a:ext cx="76200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16000"/>
              </a:lnSpc>
              <a:buNone/>
              <a:defRPr sz="21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TikTok 英国与欧洲市场合作资源。股东合作方。</a:t>
            </a:r>
            <a:endParaRPr sz="2175" b="0">
              <a:solidFill>
                <a:srgbClr val="FFFFFF">
                  <a:alpha val="66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8" name="矩形 7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27</a:t>
            </a:r>
            <a:endParaRPr sz="1350" b="1">
              <a:solidFill>
                <a:srgbClr val="FFFFFF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204"/>
            </a:gs>
            <a:gs pos="56000">
              <a:srgbClr val="060912"/>
            </a:gs>
            <a:gs pos="100000">
              <a:srgbClr val="0B102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7953375" y="-857250"/>
            <a:ext cx="5143500" cy="5143500"/>
          </a:xfrm>
          <a:prstGeom prst="ellipse">
            <a:avLst/>
          </a:prstGeom>
          <a:gradFill>
            <a:gsLst>
              <a:gs pos="0">
                <a:srgbClr val="0A84FF">
                  <a:alpha val="42000"/>
                </a:srgbClr>
              </a:gs>
              <a:gs pos="72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619250" y="4048125"/>
            <a:ext cx="4953000" cy="3429000"/>
          </a:xfrm>
          <a:prstGeom prst="ellipse">
            <a:avLst/>
          </a:prstGeom>
          <a:gradFill>
            <a:gsLst>
              <a:gs pos="0">
                <a:srgbClr val="5AC8FA">
                  <a:alpha val="24000"/>
                </a:srgbClr>
              </a:gs>
              <a:gs pos="70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直接连接符 3"/>
          <p:cNvSpPr>
            <a:spLocks noGrp="1"/>
          </p:cNvSpPr>
          <p:nvPr/>
        </p:nvSpPr>
        <p:spPr>
          <a:xfrm>
            <a:off x="685800" y="6115050"/>
            <a:ext cx="2000250" cy="0"/>
          </a:xfrm>
          <a:prstGeom prst="line">
            <a:avLst/>
          </a:prstGeom>
          <a:noFill/>
          <a:ln w="28575">
            <a:solidFill>
              <a:srgbClr val="0A84FF">
                <a:alpha val="85000"/>
              </a:srgbClr>
            </a:solidFill>
            <a:prstDash val="solid"/>
          </a:ln>
        </p:spPr>
      </p:sp>
      <p:sp>
        <p:nvSpPr>
          <p:cNvPr id="5" name="矩形 4"/>
          <p:cNvSpPr>
            <a:spLocks noGrp="1"/>
          </p:cNvSpPr>
          <p:nvPr/>
        </p:nvSpPr>
        <p:spPr>
          <a:xfrm>
            <a:off x="685800" y="742950"/>
            <a:ext cx="87630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TT Media 核心数据</a:t>
            </a:r>
            <a:endParaRPr sz="39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723900" y="1447800"/>
            <a:ext cx="7239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00" b="0">
                <a:solidFill>
                  <a:srgbClr val="FFFFFF">
                    <a:alpha val="62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0">
                <a:solidFill>
                  <a:srgbClr val="FFFFFF">
                    <a:alpha val="62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TikTok 英国与欧洲市场的达人、广告与直播资源背书。</a:t>
            </a:r>
            <a:endParaRPr sz="1800" b="0">
              <a:solidFill>
                <a:srgbClr val="FFFFFF">
                  <a:alpha val="62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圆角矩形 6"/>
          <p:cNvSpPr>
            <a:spLocks noGrp="1"/>
          </p:cNvSpPr>
          <p:nvPr/>
        </p:nvSpPr>
        <p:spPr>
          <a:xfrm>
            <a:off x="685800" y="2647950"/>
            <a:ext cx="2533650" cy="2000250"/>
          </a:xfrm>
          <a:prstGeom prst="roundRect">
            <a:avLst>
              <a:gd name="adj" fmla="val 11429"/>
            </a:avLst>
          </a:prstGeom>
          <a:solidFill>
            <a:srgbClr val="FFFFFF">
              <a:alpha val="7000"/>
            </a:srgbClr>
          </a:solidFill>
          <a:ln w="9525">
            <a:solidFill>
              <a:srgbClr val="FFFFFF">
                <a:alpha val="14000"/>
              </a:srgbClr>
            </a:solidFill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876300" y="3067050"/>
            <a:ext cx="21526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375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defRPr>
            </a:pPr>
            <a:r>
              <a:rPr sz="375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rPr>
              <a:t>£3.7M+</a:t>
            </a:r>
            <a:endParaRPr sz="3750" b="1">
              <a:solidFill>
                <a:srgbClr val="0A84FF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848100"/>
            <a:ext cx="2076450" cy="419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72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72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月均 GMV</a:t>
            </a:r>
            <a:endParaRPr sz="1725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3448050" y="2647950"/>
            <a:ext cx="2533650" cy="2000250"/>
          </a:xfrm>
          <a:prstGeom prst="roundRect">
            <a:avLst>
              <a:gd name="adj" fmla="val 11429"/>
            </a:avLst>
          </a:prstGeom>
          <a:solidFill>
            <a:srgbClr val="FFFFFF">
              <a:alpha val="7000"/>
            </a:srgbClr>
          </a:solidFill>
          <a:ln w="9525">
            <a:solidFill>
              <a:srgbClr val="FFFFFF">
                <a:alpha val="14000"/>
              </a:srgbClr>
            </a:solidFill>
            <a:prstDash val="solid"/>
          </a:ln>
        </p:spPr>
      </p:sp>
      <p:sp>
        <p:nvSpPr>
          <p:cNvPr id="11" name="矩形 10"/>
          <p:cNvSpPr>
            <a:spLocks noGrp="1"/>
          </p:cNvSpPr>
          <p:nvPr/>
        </p:nvSpPr>
        <p:spPr>
          <a:xfrm>
            <a:off x="3638550" y="3067050"/>
            <a:ext cx="21526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3750" b="1">
                <a:solidFill>
                  <a:srgbClr val="7C3AED"/>
                </a:solidFill>
                <a:latin typeface="SF Pro Display"/>
                <a:ea typeface="SF Pro Display"/>
                <a:cs typeface="SF Pro Display"/>
              </a:defRPr>
            </a:pPr>
            <a:r>
              <a:rPr sz="3750" b="1">
                <a:solidFill>
                  <a:srgbClr val="7C3AED"/>
                </a:solidFill>
                <a:latin typeface="SF Pro Display"/>
                <a:ea typeface="SF Pro Display"/>
                <a:cs typeface="SF Pro Display"/>
              </a:rPr>
              <a:t>£40M+</a:t>
            </a:r>
            <a:endParaRPr sz="3750" b="1">
              <a:solidFill>
                <a:srgbClr val="7C3AED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12" name="矩形 11"/>
          <p:cNvSpPr>
            <a:spLocks noGrp="1"/>
          </p:cNvSpPr>
          <p:nvPr/>
        </p:nvSpPr>
        <p:spPr>
          <a:xfrm>
            <a:off x="3676650" y="3848100"/>
            <a:ext cx="2076450" cy="419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72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72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2024 品牌 GMV</a:t>
            </a:r>
            <a:endParaRPr sz="1725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圆角矩形 12"/>
          <p:cNvSpPr>
            <a:spLocks noGrp="1"/>
          </p:cNvSpPr>
          <p:nvPr/>
        </p:nvSpPr>
        <p:spPr>
          <a:xfrm>
            <a:off x="6210300" y="2647950"/>
            <a:ext cx="2533650" cy="2000250"/>
          </a:xfrm>
          <a:prstGeom prst="roundRect">
            <a:avLst>
              <a:gd name="adj" fmla="val 11429"/>
            </a:avLst>
          </a:prstGeom>
          <a:solidFill>
            <a:srgbClr val="FFFFFF">
              <a:alpha val="7000"/>
            </a:srgbClr>
          </a:solidFill>
          <a:ln w="9525">
            <a:solidFill>
              <a:srgbClr val="FFFFFF">
                <a:alpha val="14000"/>
              </a:srgbClr>
            </a:solidFill>
            <a:prstDash val="solid"/>
          </a:ln>
        </p:spPr>
      </p:sp>
      <p:sp>
        <p:nvSpPr>
          <p:cNvPr id="14" name="矩形 13"/>
          <p:cNvSpPr>
            <a:spLocks noGrp="1"/>
          </p:cNvSpPr>
          <p:nvPr/>
        </p:nvSpPr>
        <p:spPr>
          <a:xfrm>
            <a:off x="6400800" y="3067050"/>
            <a:ext cx="21526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3750" b="1">
                <a:solidFill>
                  <a:srgbClr val="10B981"/>
                </a:solidFill>
                <a:latin typeface="SF Pro Display"/>
                <a:ea typeface="SF Pro Display"/>
                <a:cs typeface="SF Pro Display"/>
              </a:defRPr>
            </a:pPr>
            <a:r>
              <a:rPr sz="3750" b="1">
                <a:solidFill>
                  <a:srgbClr val="10B981"/>
                </a:solidFill>
                <a:latin typeface="SF Pro Display"/>
                <a:ea typeface="SF Pro Display"/>
                <a:cs typeface="SF Pro Display"/>
              </a:rPr>
              <a:t>100+</a:t>
            </a:r>
            <a:endParaRPr sz="3750" b="1">
              <a:solidFill>
                <a:srgbClr val="10B981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15" name="矩形 14"/>
          <p:cNvSpPr>
            <a:spLocks noGrp="1"/>
          </p:cNvSpPr>
          <p:nvPr/>
        </p:nvSpPr>
        <p:spPr>
          <a:xfrm>
            <a:off x="6438900" y="3848100"/>
            <a:ext cx="2076450" cy="419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72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72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服务品牌</a:t>
            </a:r>
            <a:endParaRPr sz="1725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" name="圆角矩形 15"/>
          <p:cNvSpPr>
            <a:spLocks noGrp="1"/>
          </p:cNvSpPr>
          <p:nvPr/>
        </p:nvSpPr>
        <p:spPr>
          <a:xfrm>
            <a:off x="8972550" y="2647950"/>
            <a:ext cx="2533650" cy="2000250"/>
          </a:xfrm>
          <a:prstGeom prst="roundRect">
            <a:avLst>
              <a:gd name="adj" fmla="val 11429"/>
            </a:avLst>
          </a:prstGeom>
          <a:solidFill>
            <a:srgbClr val="FFFFFF">
              <a:alpha val="7000"/>
            </a:srgbClr>
          </a:solidFill>
          <a:ln w="9525">
            <a:solidFill>
              <a:srgbClr val="FFFFFF">
                <a:alpha val="14000"/>
              </a:srgbClr>
            </a:solidFill>
            <a:prstDash val="solid"/>
          </a:ln>
        </p:spPr>
      </p:sp>
      <p:sp>
        <p:nvSpPr>
          <p:cNvPr id="17" name="矩形 16"/>
          <p:cNvSpPr>
            <a:spLocks noGrp="1"/>
          </p:cNvSpPr>
          <p:nvPr/>
        </p:nvSpPr>
        <p:spPr>
          <a:xfrm>
            <a:off x="9163050" y="3067050"/>
            <a:ext cx="21526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3750" b="1">
                <a:solidFill>
                  <a:srgbClr val="5AC8FA"/>
                </a:solidFill>
                <a:latin typeface="SF Pro Display"/>
                <a:ea typeface="SF Pro Display"/>
                <a:cs typeface="SF Pro Display"/>
              </a:defRPr>
            </a:pPr>
            <a:r>
              <a:rPr sz="3750" b="1">
                <a:solidFill>
                  <a:srgbClr val="5AC8FA"/>
                </a:solidFill>
                <a:latin typeface="SF Pro Display"/>
                <a:ea typeface="SF Pro Display"/>
                <a:cs typeface="SF Pro Display"/>
              </a:rPr>
              <a:t>5,000+</a:t>
            </a:r>
            <a:endParaRPr sz="3750" b="1">
              <a:solidFill>
                <a:srgbClr val="5AC8FA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18" name="矩形 17"/>
          <p:cNvSpPr>
            <a:spLocks noGrp="1"/>
          </p:cNvSpPr>
          <p:nvPr/>
        </p:nvSpPr>
        <p:spPr>
          <a:xfrm>
            <a:off x="9201150" y="3848100"/>
            <a:ext cx="2076450" cy="419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72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72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达人合作</a:t>
            </a:r>
            <a:endParaRPr sz="1725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19" name="矩形 18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28</a:t>
            </a:r>
            <a:endParaRPr sz="1350" b="1">
              <a:solidFill>
                <a:srgbClr val="FFFFFF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TT Media 具体业务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从达人、广告、直播到品牌孵化的 TikTok 生意闭环。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TSP / TAP / CAP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承接 TikTok 服务商、达人联盟和店铺增长相关项目。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424815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447675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447675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达人营销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47675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英国顶级达人、明星达人、KOC/KOL 分层合作与内容发布。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781050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803910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5AC8FA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803910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内容制作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803910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达人测评、爆款带货视频、站外引流视频和产品展示。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圆角矩形 17"/>
          <p:cNvSpPr>
            <a:spLocks noGrp="1"/>
          </p:cNvSpPr>
          <p:nvPr/>
        </p:nvSpPr>
        <p:spPr>
          <a:xfrm>
            <a:off x="68580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9" name="圆角矩形 18"/>
          <p:cNvSpPr>
            <a:spLocks noGrp="1"/>
          </p:cNvSpPr>
          <p:nvPr/>
        </p:nvSpPr>
        <p:spPr>
          <a:xfrm>
            <a:off x="91440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20" name="矩形 19"/>
          <p:cNvSpPr>
            <a:spLocks noGrp="1"/>
          </p:cNvSpPr>
          <p:nvPr/>
        </p:nvSpPr>
        <p:spPr>
          <a:xfrm>
            <a:off x="91440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广告投放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1440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TikTok 广告代理、素材测试、ROI 优化和数据复盘。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2" name="圆角矩形 21"/>
          <p:cNvSpPr>
            <a:spLocks noGrp="1"/>
          </p:cNvSpPr>
          <p:nvPr/>
        </p:nvSpPr>
        <p:spPr>
          <a:xfrm>
            <a:off x="424815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23" name="圆角矩形 22"/>
          <p:cNvSpPr>
            <a:spLocks noGrp="1"/>
          </p:cNvSpPr>
          <p:nvPr/>
        </p:nvSpPr>
        <p:spPr>
          <a:xfrm>
            <a:off x="447675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0">
            <a:noFill/>
            <a:prstDash val="solid"/>
          </a:ln>
        </p:spPr>
      </p:sp>
      <p:sp>
        <p:nvSpPr>
          <p:cNvPr id="24" name="矩形 23"/>
          <p:cNvSpPr>
            <a:spLocks noGrp="1"/>
          </p:cNvSpPr>
          <p:nvPr/>
        </p:nvSpPr>
        <p:spPr>
          <a:xfrm>
            <a:off x="447675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直播增长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5" name="矩形 24"/>
          <p:cNvSpPr>
            <a:spLocks noGrp="1"/>
          </p:cNvSpPr>
          <p:nvPr/>
        </p:nvSpPr>
        <p:spPr>
          <a:xfrm>
            <a:off x="447675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直播策划、主播培训、流量提升、活动节点冲刺。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6" name="圆角矩形 25"/>
          <p:cNvSpPr>
            <a:spLocks noGrp="1"/>
          </p:cNvSpPr>
          <p:nvPr/>
        </p:nvSpPr>
        <p:spPr>
          <a:xfrm>
            <a:off x="781050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27" name="圆角矩形 26"/>
          <p:cNvSpPr>
            <a:spLocks noGrp="1"/>
          </p:cNvSpPr>
          <p:nvPr/>
        </p:nvSpPr>
        <p:spPr>
          <a:xfrm>
            <a:off x="803910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D92D20"/>
          </a:solidFill>
          <a:ln w="0">
            <a:noFill/>
            <a:prstDash val="solid"/>
          </a:ln>
        </p:spPr>
      </p:sp>
      <p:sp>
        <p:nvSpPr>
          <p:cNvPr id="28" name="矩形 27"/>
          <p:cNvSpPr>
            <a:spLocks noGrp="1"/>
          </p:cNvSpPr>
          <p:nvPr/>
        </p:nvSpPr>
        <p:spPr>
          <a:xfrm>
            <a:off x="803910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品牌孵化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9" name="矩形 28"/>
          <p:cNvSpPr>
            <a:spLocks noGrp="1"/>
          </p:cNvSpPr>
          <p:nvPr/>
        </p:nvSpPr>
        <p:spPr>
          <a:xfrm>
            <a:off x="803910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帮助跨境品牌在英国市场从 0 到 1 建立声量与成交。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30" name="矩形 29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29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204"/>
            </a:gs>
            <a:gs pos="56000">
              <a:srgbClr val="060912"/>
            </a:gs>
            <a:gs pos="100000">
              <a:srgbClr val="0B102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7953375" y="-857250"/>
            <a:ext cx="5143500" cy="5143500"/>
          </a:xfrm>
          <a:prstGeom prst="ellipse">
            <a:avLst/>
          </a:prstGeom>
          <a:gradFill>
            <a:gsLst>
              <a:gs pos="0">
                <a:srgbClr val="0A84FF">
                  <a:alpha val="42000"/>
                </a:srgbClr>
              </a:gs>
              <a:gs pos="72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619250" y="4048125"/>
            <a:ext cx="4953000" cy="3429000"/>
          </a:xfrm>
          <a:prstGeom prst="ellipse">
            <a:avLst/>
          </a:prstGeom>
          <a:gradFill>
            <a:gsLst>
              <a:gs pos="0">
                <a:srgbClr val="5AC8FA">
                  <a:alpha val="24000"/>
                </a:srgbClr>
              </a:gs>
              <a:gs pos="70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直接连接符 3"/>
          <p:cNvSpPr>
            <a:spLocks noGrp="1"/>
          </p:cNvSpPr>
          <p:nvPr/>
        </p:nvSpPr>
        <p:spPr>
          <a:xfrm>
            <a:off x="685800" y="6115050"/>
            <a:ext cx="2000250" cy="0"/>
          </a:xfrm>
          <a:prstGeom prst="line">
            <a:avLst/>
          </a:prstGeom>
          <a:noFill/>
          <a:ln w="28575">
            <a:solidFill>
              <a:srgbClr val="0A84FF">
                <a:alpha val="85000"/>
              </a:srgbClr>
            </a:solidFill>
            <a:prstDash val="solid"/>
          </a:ln>
        </p:spPr>
      </p:sp>
      <p:sp>
        <p:nvSpPr>
          <p:cNvPr id="5" name="圆角矩形 4"/>
          <p:cNvSpPr>
            <a:spLocks noGrp="1"/>
          </p:cNvSpPr>
          <p:nvPr/>
        </p:nvSpPr>
        <p:spPr>
          <a:xfrm>
            <a:off x="685800" y="685800"/>
            <a:ext cx="2381250" cy="342900"/>
          </a:xfrm>
          <a:prstGeom prst="roundRect">
            <a:avLst>
              <a:gd name="adj" fmla="val 50000"/>
            </a:avLst>
          </a:prstGeom>
          <a:solidFill>
            <a:srgbClr val="FFFFFF">
              <a:alpha val="8000"/>
            </a:srgbClr>
          </a:solidFill>
          <a:ln w="952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6" name="矩形 5"/>
          <p:cNvSpPr>
            <a:spLocks noGrp="1"/>
          </p:cNvSpPr>
          <p:nvPr/>
        </p:nvSpPr>
        <p:spPr>
          <a:xfrm>
            <a:off x="685800" y="752475"/>
            <a:ext cx="23812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200" b="1">
                <a:solidFill>
                  <a:srgbClr val="FFFFFF">
                    <a:alpha val="72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200" b="1">
                <a:solidFill>
                  <a:srgbClr val="FFFFFF">
                    <a:alpha val="72000"/>
                  </a:srgbClr>
                </a:solidFill>
                <a:latin typeface="SF Pro Display"/>
                <a:ea typeface="SF Pro Display"/>
                <a:cs typeface="SF Pro Display"/>
              </a:rPr>
              <a:t>OPENING VIEW</a:t>
            </a:r>
            <a:endParaRPr sz="1200" b="1">
              <a:solidFill>
                <a:srgbClr val="FFFFFF">
                  <a:alpha val="72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685800" y="1866900"/>
            <a:ext cx="8477250" cy="2095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2000"/>
              </a:lnSpc>
              <a:buNone/>
              <a:def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增长，</a:t>
            </a:r>
            <a:endParaRPr sz="49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02000"/>
              </a:lnSpc>
              <a:buNone/>
              <a:def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不只是流量。</a:t>
            </a:r>
            <a:endParaRPr sz="49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723900" y="4400550"/>
            <a:ext cx="78105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2025" b="0">
                <a:solidFill>
                  <a:srgbClr val="FFFFFF">
                    <a:alpha val="6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025" b="0">
                <a:solidFill>
                  <a:srgbClr val="FFFFFF">
                    <a:alpha val="6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它是一套从产品到订单的系统。</a:t>
            </a:r>
            <a:endParaRPr sz="2025" b="0">
              <a:solidFill>
                <a:srgbClr val="FFFFFF">
                  <a:alpha val="68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9" name="矩形 8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03</a:t>
            </a:r>
            <a:endParaRPr sz="1350" b="1">
              <a:solidFill>
                <a:srgbClr val="FFFFFF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47700"/>
            <a:ext cx="7429500" cy="609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TT Media 广告与直播能力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33500"/>
            <a:ext cx="6858000" cy="533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ROAS 12.79，曝光 232,172,896，点击 5,642,096，转化 723,361。</a:t>
            </a:r>
            <a:endParaRPr sz="180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4705350" y="1790700"/>
            <a:ext cx="6496050" cy="3981450"/>
          </a:xfrm>
          <a:prstGeom prst="roundRect">
            <a:avLst>
              <a:gd name="adj" fmla="val 717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6">
            <a:srgbClr val="FFFFFF"/>
          </a:effectRef>
          <a:fontRef idx="major"/>
        </p:style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750" y="2040136"/>
            <a:ext cx="6191250" cy="3482578"/>
          </a:xfrm>
          <a:prstGeom prst="roundRect">
            <a:avLst>
              <a:gd name="adj" fmla="val 5181"/>
            </a:avLst>
          </a:prstGeom>
        </p:spPr>
      </p:pic>
      <p:sp>
        <p:nvSpPr>
          <p:cNvPr id="7" name="矩形 6"/>
          <p:cNvSpPr>
            <a:spLocks noGrp="1"/>
          </p:cNvSpPr>
          <p:nvPr/>
        </p:nvSpPr>
        <p:spPr>
          <a:xfrm>
            <a:off x="4914900" y="5791200"/>
            <a:ext cx="60960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200" b="0">
                <a:solidFill>
                  <a:srgbClr val="111827">
                    <a:alpha val="4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200" b="0">
                <a:solidFill>
                  <a:srgbClr val="111827">
                    <a:alpha val="4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源资料：TT Media 中文 - 2024 年广告数据</a:t>
            </a:r>
            <a:endParaRPr sz="1200" b="0">
              <a:solidFill>
                <a:srgbClr val="111827">
                  <a:alpha val="48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9" name="矩形 8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30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204"/>
            </a:gs>
            <a:gs pos="56000">
              <a:srgbClr val="060912"/>
            </a:gs>
            <a:gs pos="100000">
              <a:srgbClr val="0B102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7953375" y="-857250"/>
            <a:ext cx="5143500" cy="5143500"/>
          </a:xfrm>
          <a:prstGeom prst="ellipse">
            <a:avLst/>
          </a:prstGeom>
          <a:gradFill>
            <a:gsLst>
              <a:gs pos="0">
                <a:srgbClr val="7C3AED">
                  <a:alpha val="42000"/>
                </a:srgbClr>
              </a:gs>
              <a:gs pos="72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619250" y="4048125"/>
            <a:ext cx="4953000" cy="3429000"/>
          </a:xfrm>
          <a:prstGeom prst="ellipse">
            <a:avLst/>
          </a:prstGeom>
          <a:gradFill>
            <a:gsLst>
              <a:gs pos="0">
                <a:srgbClr val="5AC8FA">
                  <a:alpha val="24000"/>
                </a:srgbClr>
              </a:gs>
              <a:gs pos="70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直接连接符 3"/>
          <p:cNvSpPr>
            <a:spLocks noGrp="1"/>
          </p:cNvSpPr>
          <p:nvPr/>
        </p:nvSpPr>
        <p:spPr>
          <a:xfrm>
            <a:off x="685800" y="6115050"/>
            <a:ext cx="2000250" cy="0"/>
          </a:xfrm>
          <a:prstGeom prst="line">
            <a:avLst/>
          </a:prstGeom>
          <a:noFill/>
          <a:ln w="28575">
            <a:solidFill>
              <a:srgbClr val="7C3AED">
                <a:alpha val="85000"/>
              </a:srgbClr>
            </a:solidFill>
            <a:prstDash val="solid"/>
          </a:ln>
        </p:spPr>
      </p:sp>
      <p:sp>
        <p:nvSpPr>
          <p:cNvPr id="5" name="矩形 4"/>
          <p:cNvSpPr>
            <a:spLocks noGrp="1"/>
          </p:cNvSpPr>
          <p:nvPr/>
        </p:nvSpPr>
        <p:spPr>
          <a:xfrm>
            <a:off x="685800" y="933450"/>
            <a:ext cx="1524000" cy="819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5400" b="1">
                <a:solidFill>
                  <a:srgbClr val="5AC8FA">
                    <a:alpha val="70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5400" b="1">
                <a:solidFill>
                  <a:srgbClr val="5AC8FA">
                    <a:alpha val="70000"/>
                  </a:srgbClr>
                </a:solidFill>
                <a:latin typeface="SF Pro Display"/>
                <a:ea typeface="SF Pro Display"/>
                <a:cs typeface="SF Pro Display"/>
              </a:rPr>
              <a:t>04</a:t>
            </a:r>
            <a:endParaRPr sz="5400" b="1">
              <a:solidFill>
                <a:srgbClr val="5AC8FA">
                  <a:alpha val="70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85800" y="2247900"/>
            <a:ext cx="8382000" cy="1123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98000"/>
              </a:lnSpc>
              <a:buNone/>
              <a:defRPr sz="52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2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品牌建设</a:t>
            </a:r>
            <a:endParaRPr sz="52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723900" y="3695700"/>
            <a:ext cx="76200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16000"/>
              </a:lnSpc>
              <a:buNone/>
              <a:defRPr sz="21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出海不是把货卖出去，是把品牌留下来。</a:t>
            </a:r>
            <a:endParaRPr sz="2175" b="0">
              <a:solidFill>
                <a:srgbClr val="FFFFFF">
                  <a:alpha val="66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8" name="矩形 7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31</a:t>
            </a:r>
            <a:endParaRPr sz="1350" b="1">
              <a:solidFill>
                <a:srgbClr val="FFFFFF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47700"/>
            <a:ext cx="8572500" cy="590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KNOCK 品牌视觉升级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33500"/>
            <a:ext cx="74295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专注国内与出海企业的品牌视觉升级。股东合作方。</a:t>
            </a:r>
            <a:endParaRPr sz="180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590550" y="2114550"/>
            <a:ext cx="3505200" cy="2381250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rcRect l="7371" r="7371"/>
          <a:stretch>
            <a:fillRect/>
          </a:stretch>
        </p:blipFill>
        <p:spPr>
          <a:xfrm>
            <a:off x="685800" y="2209800"/>
            <a:ext cx="3314700" cy="2190750"/>
          </a:xfrm>
          <a:prstGeom prst="roundRect">
            <a:avLst>
              <a:gd name="adj" fmla="val 7826"/>
            </a:avLst>
          </a:prstGeom>
        </p:spPr>
      </p:pic>
      <p:sp>
        <p:nvSpPr>
          <p:cNvPr id="7" name="矩形 6"/>
          <p:cNvSpPr>
            <a:spLocks noGrp="1"/>
          </p:cNvSpPr>
          <p:nvPr/>
        </p:nvSpPr>
        <p:spPr>
          <a:xfrm>
            <a:off x="685800" y="4572000"/>
            <a:ext cx="33147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5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品牌视觉升级</a:t>
            </a:r>
            <a:endParaRPr sz="15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" name="圆角矩形 7"/>
          <p:cNvSpPr>
            <a:spLocks noGrp="1"/>
          </p:cNvSpPr>
          <p:nvPr/>
        </p:nvSpPr>
        <p:spPr>
          <a:xfrm>
            <a:off x="4343400" y="1924050"/>
            <a:ext cx="3505200" cy="2762250"/>
          </a:xfrm>
          <a:prstGeom prst="roundRect">
            <a:avLst>
              <a:gd name="adj" fmla="val 8276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rcRect l="13686" r="13686"/>
          <a:stretch>
            <a:fillRect/>
          </a:stretch>
        </p:blipFill>
        <p:spPr>
          <a:xfrm>
            <a:off x="4438650" y="2019300"/>
            <a:ext cx="3314700" cy="2571750"/>
          </a:xfrm>
          <a:prstGeom prst="roundRect">
            <a:avLst>
              <a:gd name="adj" fmla="val 6667"/>
            </a:avLst>
          </a:prstGeom>
        </p:spPr>
      </p:pic>
      <p:sp>
        <p:nvSpPr>
          <p:cNvPr id="10" name="矩形 9"/>
          <p:cNvSpPr>
            <a:spLocks noGrp="1"/>
          </p:cNvSpPr>
          <p:nvPr/>
        </p:nvSpPr>
        <p:spPr>
          <a:xfrm>
            <a:off x="4438650" y="4762500"/>
            <a:ext cx="33147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5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品牌全案</a:t>
            </a:r>
            <a:endParaRPr sz="15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" name="圆角矩形 10"/>
          <p:cNvSpPr>
            <a:spLocks noGrp="1"/>
          </p:cNvSpPr>
          <p:nvPr/>
        </p:nvSpPr>
        <p:spPr>
          <a:xfrm>
            <a:off x="8096250" y="2114550"/>
            <a:ext cx="3505200" cy="2381250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rcRect l="7371" r="7371"/>
          <a:stretch>
            <a:fillRect/>
          </a:stretch>
        </p:blipFill>
        <p:spPr>
          <a:xfrm>
            <a:off x="8191500" y="2209800"/>
            <a:ext cx="3314700" cy="2190750"/>
          </a:xfrm>
          <a:prstGeom prst="roundRect">
            <a:avLst>
              <a:gd name="adj" fmla="val 7826"/>
            </a:avLst>
          </a:prstGeom>
        </p:spPr>
      </p:pic>
      <p:sp>
        <p:nvSpPr>
          <p:cNvPr id="13" name="矩形 12"/>
          <p:cNvSpPr>
            <a:spLocks noGrp="1"/>
          </p:cNvSpPr>
          <p:nvPr/>
        </p:nvSpPr>
        <p:spPr>
          <a:xfrm>
            <a:off x="8191500" y="4572000"/>
            <a:ext cx="33147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5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社区品牌案例</a:t>
            </a:r>
            <a:endParaRPr sz="15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15" name="矩形 14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32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KNOCK 具体业务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把品牌策略转译成可被市场记住的视觉系统。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品牌策略与定位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探索品牌内核、市场差异和用户心智，形成品牌方向。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424815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447675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447675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LOGO / VI 系统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47675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品牌标识、色彩、字体、辅助图形和应用规范。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781050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803910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5AC8FA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803910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包装与产品视觉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803910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产品包装、外观设计、货架识别和出海视觉适配。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圆角矩形 17"/>
          <p:cNvSpPr>
            <a:spLocks noGrp="1"/>
          </p:cNvSpPr>
          <p:nvPr/>
        </p:nvSpPr>
        <p:spPr>
          <a:xfrm>
            <a:off x="68580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9" name="圆角矩形 18"/>
          <p:cNvSpPr>
            <a:spLocks noGrp="1"/>
          </p:cNvSpPr>
          <p:nvPr/>
        </p:nvSpPr>
        <p:spPr>
          <a:xfrm>
            <a:off x="91440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20" name="矩形 19"/>
          <p:cNvSpPr>
            <a:spLocks noGrp="1"/>
          </p:cNvSpPr>
          <p:nvPr/>
        </p:nvSpPr>
        <p:spPr>
          <a:xfrm>
            <a:off x="91440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电商视觉设计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1440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详情页、主图、活动页、独立站和线上转化视觉。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2" name="圆角矩形 21"/>
          <p:cNvSpPr>
            <a:spLocks noGrp="1"/>
          </p:cNvSpPr>
          <p:nvPr/>
        </p:nvSpPr>
        <p:spPr>
          <a:xfrm>
            <a:off x="424815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23" name="圆角矩形 22"/>
          <p:cNvSpPr>
            <a:spLocks noGrp="1"/>
          </p:cNvSpPr>
          <p:nvPr/>
        </p:nvSpPr>
        <p:spPr>
          <a:xfrm>
            <a:off x="447675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0">
            <a:noFill/>
            <a:prstDash val="solid"/>
          </a:ln>
        </p:spPr>
      </p:sp>
      <p:sp>
        <p:nvSpPr>
          <p:cNvPr id="24" name="矩形 23"/>
          <p:cNvSpPr>
            <a:spLocks noGrp="1"/>
          </p:cNvSpPr>
          <p:nvPr/>
        </p:nvSpPr>
        <p:spPr>
          <a:xfrm>
            <a:off x="447675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宣传物料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5" name="矩形 24"/>
          <p:cNvSpPr>
            <a:spLocks noGrp="1"/>
          </p:cNvSpPr>
          <p:nvPr/>
        </p:nvSpPr>
        <p:spPr>
          <a:xfrm>
            <a:off x="447675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招商物料、海报、画册、展会与传播内容设计。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6" name="圆角矩形 25"/>
          <p:cNvSpPr>
            <a:spLocks noGrp="1"/>
          </p:cNvSpPr>
          <p:nvPr/>
        </p:nvSpPr>
        <p:spPr>
          <a:xfrm>
            <a:off x="781050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27" name="圆角矩形 26"/>
          <p:cNvSpPr>
            <a:spLocks noGrp="1"/>
          </p:cNvSpPr>
          <p:nvPr/>
        </p:nvSpPr>
        <p:spPr>
          <a:xfrm>
            <a:off x="803910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D92D20"/>
          </a:solidFill>
          <a:ln w="0">
            <a:noFill/>
            <a:prstDash val="solid"/>
          </a:ln>
        </p:spPr>
      </p:sp>
      <p:sp>
        <p:nvSpPr>
          <p:cNvPr id="28" name="矩形 27"/>
          <p:cNvSpPr>
            <a:spLocks noGrp="1"/>
          </p:cNvSpPr>
          <p:nvPr/>
        </p:nvSpPr>
        <p:spPr>
          <a:xfrm>
            <a:off x="803910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空间与场景设计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9" name="矩形 28"/>
          <p:cNvSpPr>
            <a:spLocks noGrp="1"/>
          </p:cNvSpPr>
          <p:nvPr/>
        </p:nvSpPr>
        <p:spPr>
          <a:xfrm>
            <a:off x="803910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门店、展厅、社区空间和品牌体验场景落地。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30" name="矩形 29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33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204"/>
            </a:gs>
            <a:gs pos="56000">
              <a:srgbClr val="060912"/>
            </a:gs>
            <a:gs pos="100000">
              <a:srgbClr val="0B102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7953375" y="-857250"/>
            <a:ext cx="5143500" cy="5143500"/>
          </a:xfrm>
          <a:prstGeom prst="ellipse">
            <a:avLst/>
          </a:prstGeom>
          <a:gradFill>
            <a:gsLst>
              <a:gs pos="0">
                <a:srgbClr val="0A84FF">
                  <a:alpha val="42000"/>
                </a:srgbClr>
              </a:gs>
              <a:gs pos="72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619250" y="4048125"/>
            <a:ext cx="4953000" cy="3429000"/>
          </a:xfrm>
          <a:prstGeom prst="ellipse">
            <a:avLst/>
          </a:prstGeom>
          <a:gradFill>
            <a:gsLst>
              <a:gs pos="0">
                <a:srgbClr val="5AC8FA">
                  <a:alpha val="24000"/>
                </a:srgbClr>
              </a:gs>
              <a:gs pos="70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直接连接符 3"/>
          <p:cNvSpPr>
            <a:spLocks noGrp="1"/>
          </p:cNvSpPr>
          <p:nvPr/>
        </p:nvSpPr>
        <p:spPr>
          <a:xfrm>
            <a:off x="685800" y="6115050"/>
            <a:ext cx="2000250" cy="0"/>
          </a:xfrm>
          <a:prstGeom prst="line">
            <a:avLst/>
          </a:prstGeom>
          <a:noFill/>
          <a:ln w="28575">
            <a:solidFill>
              <a:srgbClr val="0A84FF">
                <a:alpha val="85000"/>
              </a:srgbClr>
            </a:solidFill>
            <a:prstDash val="solid"/>
          </a:ln>
        </p:spPr>
      </p:sp>
      <p:sp>
        <p:nvSpPr>
          <p:cNvPr id="5" name="矩形 4"/>
          <p:cNvSpPr>
            <a:spLocks noGrp="1"/>
          </p:cNvSpPr>
          <p:nvPr/>
        </p:nvSpPr>
        <p:spPr>
          <a:xfrm>
            <a:off x="685800" y="933450"/>
            <a:ext cx="1524000" cy="819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5400" b="1">
                <a:solidFill>
                  <a:srgbClr val="5AC8FA">
                    <a:alpha val="70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5400" b="1">
                <a:solidFill>
                  <a:srgbClr val="5AC8FA">
                    <a:alpha val="70000"/>
                  </a:srgbClr>
                </a:solidFill>
                <a:latin typeface="SF Pro Display"/>
                <a:ea typeface="SF Pro Display"/>
                <a:cs typeface="SF Pro Display"/>
              </a:rPr>
              <a:t>05</a:t>
            </a:r>
            <a:endParaRPr sz="5400" b="1">
              <a:solidFill>
                <a:srgbClr val="5AC8FA">
                  <a:alpha val="70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85800" y="2247900"/>
            <a:ext cx="8382000" cy="1123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98000"/>
              </a:lnSpc>
              <a:buNone/>
              <a:defRPr sz="52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2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德坤 DEKUN</a:t>
            </a:r>
            <a:endParaRPr sz="52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723900" y="3695700"/>
            <a:ext cx="76200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16000"/>
              </a:lnSpc>
              <a:buNone/>
              <a:defRPr sz="21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商品出海、品牌出海、文化出海。股东合作方。</a:t>
            </a:r>
            <a:endParaRPr sz="2175" b="0">
              <a:solidFill>
                <a:srgbClr val="FFFFFF">
                  <a:alpha val="66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8" name="矩形 7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34</a:t>
            </a:r>
            <a:endParaRPr sz="1350" b="1">
              <a:solidFill>
                <a:srgbClr val="FFFFFF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德坤具体业务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从出海战略到海外增长运营的六类服务。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品牌企业战略咨询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行业趋势、目标用户、海外竞品、营销策略和媒介策略。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424815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447675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447675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品牌视觉系统设计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47675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VI、包装、营销物料、品牌视觉基因迭代。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781050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803910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5AC8FA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803910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全媒体推广代运营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803910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Google / Meta / TikTok 等账户与投放矩阵。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圆角矩形 17"/>
          <p:cNvSpPr>
            <a:spLocks noGrp="1"/>
          </p:cNvSpPr>
          <p:nvPr/>
        </p:nvSpPr>
        <p:spPr>
          <a:xfrm>
            <a:off x="68580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9" name="圆角矩形 18"/>
          <p:cNvSpPr>
            <a:spLocks noGrp="1"/>
          </p:cNvSpPr>
          <p:nvPr/>
        </p:nvSpPr>
        <p:spPr>
          <a:xfrm>
            <a:off x="91440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20" name="矩形 19"/>
          <p:cNvSpPr>
            <a:spLocks noGrp="1"/>
          </p:cNvSpPr>
          <p:nvPr/>
        </p:nvSpPr>
        <p:spPr>
          <a:xfrm>
            <a:off x="91440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独立站全周期运营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1440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Shopify / WordPress 建站、支付物流、SEO 与旅程优化。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2" name="圆角矩形 21"/>
          <p:cNvSpPr>
            <a:spLocks noGrp="1"/>
          </p:cNvSpPr>
          <p:nvPr/>
        </p:nvSpPr>
        <p:spPr>
          <a:xfrm>
            <a:off x="424815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23" name="圆角矩形 22"/>
          <p:cNvSpPr>
            <a:spLocks noGrp="1"/>
          </p:cNvSpPr>
          <p:nvPr/>
        </p:nvSpPr>
        <p:spPr>
          <a:xfrm>
            <a:off x="447675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0">
            <a:noFill/>
            <a:prstDash val="solid"/>
          </a:ln>
        </p:spPr>
      </p:sp>
      <p:sp>
        <p:nvSpPr>
          <p:cNvPr id="24" name="矩形 23"/>
          <p:cNvSpPr>
            <a:spLocks noGrp="1"/>
          </p:cNvSpPr>
          <p:nvPr/>
        </p:nvSpPr>
        <p:spPr>
          <a:xfrm>
            <a:off x="447675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本土化社媒代运营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5" name="矩形 24"/>
          <p:cNvSpPr>
            <a:spLocks noGrp="1"/>
          </p:cNvSpPr>
          <p:nvPr/>
        </p:nvSpPr>
        <p:spPr>
          <a:xfrm>
            <a:off x="447675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多语种内容、节日热点、KOC 裂变、舆情监测和危机公关。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6" name="圆角矩形 25"/>
          <p:cNvSpPr>
            <a:spLocks noGrp="1"/>
          </p:cNvSpPr>
          <p:nvPr/>
        </p:nvSpPr>
        <p:spPr>
          <a:xfrm>
            <a:off x="781050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27" name="圆角矩形 26"/>
          <p:cNvSpPr>
            <a:spLocks noGrp="1"/>
          </p:cNvSpPr>
          <p:nvPr/>
        </p:nvSpPr>
        <p:spPr>
          <a:xfrm>
            <a:off x="803910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D92D20"/>
          </a:solidFill>
          <a:ln w="0">
            <a:noFill/>
            <a:prstDash val="solid"/>
          </a:ln>
        </p:spPr>
      </p:sp>
      <p:sp>
        <p:nvSpPr>
          <p:cNvPr id="28" name="矩形 27"/>
          <p:cNvSpPr>
            <a:spLocks noGrp="1"/>
          </p:cNvSpPr>
          <p:nvPr/>
        </p:nvSpPr>
        <p:spPr>
          <a:xfrm>
            <a:off x="803910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跨境增长赋能计划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9" name="矩形 28"/>
          <p:cNvSpPr>
            <a:spLocks noGrp="1"/>
          </p:cNvSpPr>
          <p:nvPr/>
        </p:nvSpPr>
        <p:spPr>
          <a:xfrm>
            <a:off x="803910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工作坊、DTC 沙龙、技能认证与季度复盘。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30" name="矩形 29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35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47700"/>
            <a:ext cx="8572500" cy="609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德坤全链路解决方案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52550"/>
            <a:ext cx="78105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上游策划，中游增长，下游扩张。</a:t>
            </a:r>
            <a:endParaRPr sz="180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2381250" y="2238375"/>
            <a:ext cx="7429500" cy="495300"/>
          </a:xfrm>
          <a:prstGeom prst="roundRect">
            <a:avLst>
              <a:gd name="adj" fmla="val 34615"/>
            </a:avLst>
          </a:prstGeom>
          <a:solidFill>
            <a:srgbClr val="FFFFFF"/>
          </a:solidFill>
          <a:ln w="9525">
            <a:solidFill>
              <a:srgbClr val="111827">
                <a:alpha val="12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矩形 6"/>
          <p:cNvSpPr>
            <a:spLocks noGrp="1"/>
          </p:cNvSpPr>
          <p:nvPr/>
        </p:nvSpPr>
        <p:spPr>
          <a:xfrm>
            <a:off x="2381250" y="2362200"/>
            <a:ext cx="74295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市场洞察 / 品牌定位 / 品牌创建</a:t>
            </a:r>
            <a:endParaRPr sz="165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" name="圆角矩形 7"/>
          <p:cNvSpPr>
            <a:spLocks noGrp="1"/>
          </p:cNvSpPr>
          <p:nvPr/>
        </p:nvSpPr>
        <p:spPr>
          <a:xfrm>
            <a:off x="2552700" y="2790825"/>
            <a:ext cx="7086600" cy="495300"/>
          </a:xfrm>
          <a:prstGeom prst="roundRect">
            <a:avLst>
              <a:gd name="adj" fmla="val 34615"/>
            </a:avLst>
          </a:prstGeom>
          <a:solidFill>
            <a:srgbClr val="FFFFFF"/>
          </a:solidFill>
          <a:ln w="9525">
            <a:solidFill>
              <a:srgbClr val="111827">
                <a:alpha val="12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9" name="矩形 8"/>
          <p:cNvSpPr>
            <a:spLocks noGrp="1"/>
          </p:cNvSpPr>
          <p:nvPr/>
        </p:nvSpPr>
        <p:spPr>
          <a:xfrm>
            <a:off x="2552700" y="2914650"/>
            <a:ext cx="70866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独立站运营 / 广告投放 / 品牌重塑</a:t>
            </a:r>
            <a:endParaRPr sz="165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2724150" y="3343275"/>
            <a:ext cx="6743700" cy="495300"/>
          </a:xfrm>
          <a:prstGeom prst="roundRect">
            <a:avLst>
              <a:gd name="adj" fmla="val 34615"/>
            </a:avLst>
          </a:prstGeom>
          <a:solidFill>
            <a:srgbClr val="FFFFFF"/>
          </a:solidFill>
          <a:ln w="9525">
            <a:solidFill>
              <a:srgbClr val="111827">
                <a:alpha val="12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矩形 10"/>
          <p:cNvSpPr>
            <a:spLocks noGrp="1"/>
          </p:cNvSpPr>
          <p:nvPr/>
        </p:nvSpPr>
        <p:spPr>
          <a:xfrm>
            <a:off x="2724150" y="3467100"/>
            <a:ext cx="67437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本地化社媒 / 海外 PR / 红人营销</a:t>
            </a:r>
            <a:endParaRPr sz="165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" name="圆角矩形 11"/>
          <p:cNvSpPr>
            <a:spLocks noGrp="1"/>
          </p:cNvSpPr>
          <p:nvPr/>
        </p:nvSpPr>
        <p:spPr>
          <a:xfrm>
            <a:off x="2895600" y="3895725"/>
            <a:ext cx="6400800" cy="495300"/>
          </a:xfrm>
          <a:prstGeom prst="roundRect">
            <a:avLst>
              <a:gd name="adj" fmla="val 34615"/>
            </a:avLst>
          </a:prstGeom>
          <a:solidFill>
            <a:srgbClr val="FFFFFF"/>
          </a:solidFill>
          <a:ln w="9525">
            <a:solidFill>
              <a:srgbClr val="111827">
                <a:alpha val="12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3" name="矩形 12"/>
          <p:cNvSpPr>
            <a:spLocks noGrp="1"/>
          </p:cNvSpPr>
          <p:nvPr/>
        </p:nvSpPr>
        <p:spPr>
          <a:xfrm>
            <a:off x="2895600" y="4019550"/>
            <a:ext cx="64008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数据管理 / AI 智能广告 / SEO 洞察</a:t>
            </a:r>
            <a:endParaRPr sz="165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3067050" y="4448175"/>
            <a:ext cx="6057900" cy="495300"/>
          </a:xfrm>
          <a:prstGeom prst="roundRect">
            <a:avLst>
              <a:gd name="adj" fmla="val 34615"/>
            </a:avLst>
          </a:prstGeom>
          <a:solidFill>
            <a:srgbClr val="FFFFFF"/>
          </a:solidFill>
          <a:ln w="9525">
            <a:solidFill>
              <a:srgbClr val="111827">
                <a:alpha val="12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矩形 14"/>
          <p:cNvSpPr>
            <a:spLocks noGrp="1"/>
          </p:cNvSpPr>
          <p:nvPr/>
        </p:nvSpPr>
        <p:spPr>
          <a:xfrm>
            <a:off x="3067050" y="4572000"/>
            <a:ext cx="60579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650" b="1">
                <a:solidFill>
                  <a:srgbClr val="5AC8F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650" b="1">
                <a:solidFill>
                  <a:srgbClr val="5AC8F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电商渠道扩展 / Amazon VC / 线下渠道</a:t>
            </a:r>
            <a:endParaRPr sz="1650" b="1">
              <a:solidFill>
                <a:srgbClr val="5AC8F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16" name="矩形 15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36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204"/>
            </a:gs>
            <a:gs pos="56000">
              <a:srgbClr val="060912"/>
            </a:gs>
            <a:gs pos="100000">
              <a:srgbClr val="0B102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7953375" y="-857250"/>
            <a:ext cx="5143500" cy="5143500"/>
          </a:xfrm>
          <a:prstGeom prst="ellipse">
            <a:avLst/>
          </a:prstGeom>
          <a:gradFill>
            <a:gsLst>
              <a:gs pos="0">
                <a:srgbClr val="0A84FF">
                  <a:alpha val="42000"/>
                </a:srgbClr>
              </a:gs>
              <a:gs pos="72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619250" y="4048125"/>
            <a:ext cx="4953000" cy="3429000"/>
          </a:xfrm>
          <a:prstGeom prst="ellipse">
            <a:avLst/>
          </a:prstGeom>
          <a:gradFill>
            <a:gsLst>
              <a:gs pos="0">
                <a:srgbClr val="5AC8FA">
                  <a:alpha val="24000"/>
                </a:srgbClr>
              </a:gs>
              <a:gs pos="70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直接连接符 3"/>
          <p:cNvSpPr>
            <a:spLocks noGrp="1"/>
          </p:cNvSpPr>
          <p:nvPr/>
        </p:nvSpPr>
        <p:spPr>
          <a:xfrm>
            <a:off x="685800" y="6115050"/>
            <a:ext cx="2000250" cy="0"/>
          </a:xfrm>
          <a:prstGeom prst="line">
            <a:avLst/>
          </a:prstGeom>
          <a:noFill/>
          <a:ln w="28575">
            <a:solidFill>
              <a:srgbClr val="0A84FF">
                <a:alpha val="85000"/>
              </a:srgbClr>
            </a:solidFill>
            <a:prstDash val="solid"/>
          </a:ln>
        </p:spPr>
      </p:sp>
      <p:sp>
        <p:nvSpPr>
          <p:cNvPr id="5" name="矩形 4"/>
          <p:cNvSpPr>
            <a:spLocks noGrp="1"/>
          </p:cNvSpPr>
          <p:nvPr/>
        </p:nvSpPr>
        <p:spPr>
          <a:xfrm>
            <a:off x="685800" y="647700"/>
            <a:ext cx="8572500" cy="590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德坤案例精选</a:t>
            </a:r>
            <a:endParaRPr sz="39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723900" y="1333500"/>
            <a:ext cx="74295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00" b="0">
                <a:solidFill>
                  <a:srgbClr val="FFFFFF">
                    <a:alpha val="62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0">
                <a:solidFill>
                  <a:srgbClr val="FFFFFF">
                    <a:alpha val="62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周大生、Tagi、ECOTRIC、创维等品牌出海样本。</a:t>
            </a:r>
            <a:endParaRPr sz="1800" b="0">
              <a:solidFill>
                <a:srgbClr val="FFFFFF">
                  <a:alpha val="62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圆角矩形 6"/>
          <p:cNvSpPr>
            <a:spLocks noGrp="1"/>
          </p:cNvSpPr>
          <p:nvPr/>
        </p:nvSpPr>
        <p:spPr>
          <a:xfrm>
            <a:off x="590550" y="2114550"/>
            <a:ext cx="3505200" cy="2381250"/>
          </a:xfrm>
          <a:prstGeom prst="roundRect">
            <a:avLst>
              <a:gd name="adj" fmla="val 9600"/>
            </a:avLst>
          </a:prstGeom>
          <a:solidFill>
            <a:srgbClr val="FFFFFF">
              <a:alpha val="6000"/>
            </a:srgbClr>
          </a:solidFill>
          <a:ln w="9525">
            <a:solidFill>
              <a:srgbClr val="FFFFFF">
                <a:alpha val="12000"/>
              </a:srgbClr>
            </a:solidFill>
            <a:prstDash val="solid"/>
          </a:ln>
        </p:spPr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rcRect l="7443" r="7443"/>
          <a:stretch>
            <a:fillRect/>
          </a:stretch>
        </p:blipFill>
        <p:spPr>
          <a:xfrm>
            <a:off x="685800" y="2209800"/>
            <a:ext cx="3314700" cy="2190750"/>
          </a:xfrm>
          <a:prstGeom prst="roundRect">
            <a:avLst>
              <a:gd name="adj" fmla="val 7826"/>
            </a:avLst>
          </a:prstGeom>
        </p:spPr>
      </p:pic>
      <p:sp>
        <p:nvSpPr>
          <p:cNvPr id="8" name="矩形 7"/>
          <p:cNvSpPr>
            <a:spLocks noGrp="1"/>
          </p:cNvSpPr>
          <p:nvPr/>
        </p:nvSpPr>
        <p:spPr>
          <a:xfrm>
            <a:off x="685800" y="4572000"/>
            <a:ext cx="33147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5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周大生</a:t>
            </a:r>
            <a:endParaRPr sz="15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圆角矩形 8"/>
          <p:cNvSpPr>
            <a:spLocks noGrp="1"/>
          </p:cNvSpPr>
          <p:nvPr/>
        </p:nvSpPr>
        <p:spPr>
          <a:xfrm>
            <a:off x="4343400" y="1924050"/>
            <a:ext cx="3505200" cy="2762250"/>
          </a:xfrm>
          <a:prstGeom prst="roundRect">
            <a:avLst>
              <a:gd name="adj" fmla="val 8276"/>
            </a:avLst>
          </a:prstGeom>
          <a:solidFill>
            <a:srgbClr val="FFFFFF">
              <a:alpha val="6000"/>
            </a:srgbClr>
          </a:solidFill>
          <a:ln w="9525">
            <a:solidFill>
              <a:srgbClr val="FFFFFF">
                <a:alpha val="12000"/>
              </a:srgbClr>
            </a:solidFill>
            <a:prstDash val="solid"/>
          </a:ln>
        </p:spPr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rcRect l="13747" r="13747"/>
          <a:stretch>
            <a:fillRect/>
          </a:stretch>
        </p:blipFill>
        <p:spPr>
          <a:xfrm>
            <a:off x="4438650" y="2019300"/>
            <a:ext cx="3314700" cy="2571750"/>
          </a:xfrm>
          <a:prstGeom prst="roundRect">
            <a:avLst>
              <a:gd name="adj" fmla="val 6667"/>
            </a:avLst>
          </a:prstGeom>
        </p:spPr>
      </p:pic>
      <p:sp>
        <p:nvSpPr>
          <p:cNvPr id="11" name="矩形 10"/>
          <p:cNvSpPr>
            <a:spLocks noGrp="1"/>
          </p:cNvSpPr>
          <p:nvPr/>
        </p:nvSpPr>
        <p:spPr>
          <a:xfrm>
            <a:off x="4438650" y="4762500"/>
            <a:ext cx="33147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5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Tagi</a:t>
            </a:r>
            <a:endParaRPr sz="15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" name="圆角矩形 11"/>
          <p:cNvSpPr>
            <a:spLocks noGrp="1"/>
          </p:cNvSpPr>
          <p:nvPr/>
        </p:nvSpPr>
        <p:spPr>
          <a:xfrm>
            <a:off x="8096250" y="2114550"/>
            <a:ext cx="3505200" cy="2381250"/>
          </a:xfrm>
          <a:prstGeom prst="roundRect">
            <a:avLst>
              <a:gd name="adj" fmla="val 9600"/>
            </a:avLst>
          </a:prstGeom>
          <a:solidFill>
            <a:srgbClr val="FFFFFF">
              <a:alpha val="6000"/>
            </a:srgbClr>
          </a:solidFill>
          <a:ln w="9525">
            <a:solidFill>
              <a:srgbClr val="FFFFFF">
                <a:alpha val="12000"/>
              </a:srgbClr>
            </a:solidFill>
            <a:prstDash val="solid"/>
          </a:ln>
        </p:spPr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rcRect l="7443" r="7443"/>
          <a:stretch>
            <a:fillRect/>
          </a:stretch>
        </p:blipFill>
        <p:spPr>
          <a:xfrm>
            <a:off x="8191500" y="2209800"/>
            <a:ext cx="3314700" cy="2190750"/>
          </a:xfrm>
          <a:prstGeom prst="roundRect">
            <a:avLst>
              <a:gd name="adj" fmla="val 7826"/>
            </a:avLst>
          </a:prstGeom>
        </p:spPr>
      </p:pic>
      <p:sp>
        <p:nvSpPr>
          <p:cNvPr id="14" name="矩形 13"/>
          <p:cNvSpPr>
            <a:spLocks noGrp="1"/>
          </p:cNvSpPr>
          <p:nvPr/>
        </p:nvSpPr>
        <p:spPr>
          <a:xfrm>
            <a:off x="8191500" y="4572000"/>
            <a:ext cx="33147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5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ECOTRIC</a:t>
            </a:r>
            <a:endParaRPr sz="15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16" name="矩形 15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37</a:t>
            </a:r>
            <a:endParaRPr sz="1350" b="1">
              <a:solidFill>
                <a:srgbClr val="FFFFFF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百顺扬负责整合，生态伙伴提供纵深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把合作方能力整合成客户可购买、可交付、可复盘的方案。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TT Media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海外 TikTok 达人、广告、直播。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33909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36195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36195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KNOCK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36195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品牌视觉、VI、包装、网站。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60960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63246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63246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德坤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63246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品牌出海、独立站、全媒体投放。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圆角矩形 17"/>
          <p:cNvSpPr>
            <a:spLocks noGrp="1"/>
          </p:cNvSpPr>
          <p:nvPr/>
        </p:nvSpPr>
        <p:spPr>
          <a:xfrm>
            <a:off x="88011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9" name="圆角矩形 18"/>
          <p:cNvSpPr>
            <a:spLocks noGrp="1"/>
          </p:cNvSpPr>
          <p:nvPr/>
        </p:nvSpPr>
        <p:spPr>
          <a:xfrm>
            <a:off x="90297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5AC8FA"/>
          </a:solidFill>
          <a:ln w="0">
            <a:noFill/>
            <a:prstDash val="solid"/>
          </a:ln>
        </p:spPr>
      </p:sp>
      <p:sp>
        <p:nvSpPr>
          <p:cNvPr id="20" name="矩形 19"/>
          <p:cNvSpPr>
            <a:spLocks noGrp="1"/>
          </p:cNvSpPr>
          <p:nvPr/>
        </p:nvSpPr>
        <p:spPr>
          <a:xfrm>
            <a:off x="90297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EMMAS AI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0297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AI 内容、账号矩阵、社媒运营。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22" name="矩形 21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38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204"/>
            </a:gs>
            <a:gs pos="56000">
              <a:srgbClr val="060912"/>
            </a:gs>
            <a:gs pos="100000">
              <a:srgbClr val="0B102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7953375" y="-857250"/>
            <a:ext cx="5143500" cy="5143500"/>
          </a:xfrm>
          <a:prstGeom prst="ellipse">
            <a:avLst/>
          </a:prstGeom>
          <a:gradFill>
            <a:gsLst>
              <a:gs pos="0">
                <a:srgbClr val="7C3AED">
                  <a:alpha val="42000"/>
                </a:srgbClr>
              </a:gs>
              <a:gs pos="72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619250" y="4048125"/>
            <a:ext cx="4953000" cy="3429000"/>
          </a:xfrm>
          <a:prstGeom prst="ellipse">
            <a:avLst/>
          </a:prstGeom>
          <a:gradFill>
            <a:gsLst>
              <a:gs pos="0">
                <a:srgbClr val="5AC8FA">
                  <a:alpha val="24000"/>
                </a:srgbClr>
              </a:gs>
              <a:gs pos="70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直接连接符 3"/>
          <p:cNvSpPr>
            <a:spLocks noGrp="1"/>
          </p:cNvSpPr>
          <p:nvPr/>
        </p:nvSpPr>
        <p:spPr>
          <a:xfrm>
            <a:off x="685800" y="6115050"/>
            <a:ext cx="2000250" cy="0"/>
          </a:xfrm>
          <a:prstGeom prst="line">
            <a:avLst/>
          </a:prstGeom>
          <a:noFill/>
          <a:ln w="28575">
            <a:solidFill>
              <a:srgbClr val="7C3AED">
                <a:alpha val="85000"/>
              </a:srgbClr>
            </a:solidFill>
            <a:prstDash val="solid"/>
          </a:ln>
        </p:spPr>
      </p:sp>
      <p:sp>
        <p:nvSpPr>
          <p:cNvPr id="5" name="矩形 4"/>
          <p:cNvSpPr>
            <a:spLocks noGrp="1"/>
          </p:cNvSpPr>
          <p:nvPr/>
        </p:nvSpPr>
        <p:spPr>
          <a:xfrm>
            <a:off x="685800" y="933450"/>
            <a:ext cx="1524000" cy="819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5400" b="1">
                <a:solidFill>
                  <a:srgbClr val="5AC8FA">
                    <a:alpha val="70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5400" b="1">
                <a:solidFill>
                  <a:srgbClr val="5AC8FA">
                    <a:alpha val="70000"/>
                  </a:srgbClr>
                </a:solidFill>
                <a:latin typeface="SF Pro Display"/>
                <a:ea typeface="SF Pro Display"/>
                <a:cs typeface="SF Pro Display"/>
              </a:rPr>
              <a:t>06</a:t>
            </a:r>
            <a:endParaRPr sz="5400" b="1">
              <a:solidFill>
                <a:srgbClr val="5AC8FA">
                  <a:alpha val="70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85800" y="2247900"/>
            <a:ext cx="8382000" cy="1123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98000"/>
              </a:lnSpc>
              <a:buNone/>
              <a:defRPr sz="52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2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EMMAS AI</a:t>
            </a:r>
            <a:endParaRPr sz="52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723900" y="3695700"/>
            <a:ext cx="76200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16000"/>
              </a:lnSpc>
              <a:buNone/>
              <a:defRPr sz="21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75" b="0">
                <a:solidFill>
                  <a:srgbClr val="FFFFFF">
                    <a:alpha val="66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让一个人，也能完成社媒账号运营。</a:t>
            </a:r>
            <a:endParaRPr sz="2175" b="0">
              <a:solidFill>
                <a:srgbClr val="FFFFFF">
                  <a:alpha val="66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8" name="矩形 7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39</a:t>
            </a:r>
            <a:endParaRPr sz="1350" b="1">
              <a:solidFill>
                <a:srgbClr val="FFFFFF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圆角矩形 3"/>
          <p:cNvSpPr>
            <a:spLocks noGrp="1"/>
          </p:cNvSpPr>
          <p:nvPr/>
        </p:nvSpPr>
        <p:spPr>
          <a:xfrm>
            <a:off x="685800" y="685800"/>
            <a:ext cx="2381250" cy="342900"/>
          </a:xfrm>
          <a:prstGeom prst="roundRect">
            <a:avLst>
              <a:gd name="adj" fmla="val 50000"/>
            </a:avLst>
          </a:prstGeom>
          <a:solidFill>
            <a:srgbClr val="111827">
              <a:alpha val="6000"/>
            </a:srgbClr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</p:sp>
      <p:sp>
        <p:nvSpPr>
          <p:cNvPr id="5" name="矩形 4"/>
          <p:cNvSpPr>
            <a:spLocks noGrp="1"/>
          </p:cNvSpPr>
          <p:nvPr/>
        </p:nvSpPr>
        <p:spPr>
          <a:xfrm>
            <a:off x="685800" y="752475"/>
            <a:ext cx="23812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200" b="1">
                <a:solidFill>
                  <a:srgbClr val="111827">
                    <a:alpha val="70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200" b="1">
                <a:solidFill>
                  <a:srgbClr val="111827">
                    <a:alpha val="70000"/>
                  </a:srgbClr>
                </a:solidFill>
                <a:latin typeface="SF Pro Display"/>
                <a:ea typeface="SF Pro Display"/>
                <a:cs typeface="SF Pro Display"/>
              </a:rPr>
              <a:t>POSITIONING</a:t>
            </a:r>
            <a:endParaRPr sz="1200" b="1">
              <a:solidFill>
                <a:srgbClr val="111827">
                  <a:alpha val="70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85800" y="1866900"/>
            <a:ext cx="8477250" cy="2095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2000"/>
              </a:lnSpc>
              <a:buNone/>
              <a:defRPr sz="49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全域电商增长、</a:t>
            </a:r>
            <a:endParaRPr sz="495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02000"/>
              </a:lnSpc>
              <a:buNone/>
              <a:defRPr sz="49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品牌出海与 AI 产业孵化。</a:t>
            </a:r>
            <a:endParaRPr sz="495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723900" y="4400550"/>
            <a:ext cx="78105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202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02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围绕品牌、商家、工厂、园区和超级个体，提供一站式增长解决方案。</a:t>
            </a:r>
            <a:endParaRPr sz="202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8" name="矩形 7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04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47700"/>
            <a:ext cx="7429500" cy="609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数字员工，不只是工具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33500"/>
            <a:ext cx="6858000" cy="533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KOC、带货达人、颜值达人、短剧解说、国学大师、素人。</a:t>
            </a:r>
            <a:endParaRPr sz="180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4705350" y="1790700"/>
            <a:ext cx="6496050" cy="3981450"/>
          </a:xfrm>
          <a:prstGeom prst="roundRect">
            <a:avLst>
              <a:gd name="adj" fmla="val 717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6">
            <a:srgbClr val="FFFFFF"/>
          </a:effectRef>
          <a:fontRef idx="major"/>
        </p:style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750" y="2040136"/>
            <a:ext cx="6191250" cy="3482578"/>
          </a:xfrm>
          <a:prstGeom prst="roundRect">
            <a:avLst>
              <a:gd name="adj" fmla="val 5181"/>
            </a:avLst>
          </a:prstGeom>
        </p:spPr>
      </p:pic>
      <p:sp>
        <p:nvSpPr>
          <p:cNvPr id="7" name="矩形 6"/>
          <p:cNvSpPr>
            <a:spLocks noGrp="1"/>
          </p:cNvSpPr>
          <p:nvPr/>
        </p:nvSpPr>
        <p:spPr>
          <a:xfrm>
            <a:off x="4914900" y="5791200"/>
            <a:ext cx="60960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200" b="0">
                <a:solidFill>
                  <a:srgbClr val="111827">
                    <a:alpha val="4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200" b="0">
                <a:solidFill>
                  <a:srgbClr val="111827">
                    <a:alpha val="4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源资料：EMMAS AI 产品介绍 - 数字员工页</a:t>
            </a:r>
            <a:endParaRPr sz="1200" b="0">
              <a:solidFill>
                <a:srgbClr val="111827">
                  <a:alpha val="48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9" name="矩形 8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40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AI 运营能力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人设构建、内容流生成、账号自动养号、知识库沉淀。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人设构建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围绕目标人群与账号定位设计内容身份。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33909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36195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36195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内容流生成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36195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脚本、素材、发布节奏和种草内容持续生成。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60960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63246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5AC8FA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63246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账号自动养号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63246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模拟运营动作，提升账号冷启动效率。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圆角矩形 17"/>
          <p:cNvSpPr>
            <a:spLocks noGrp="1"/>
          </p:cNvSpPr>
          <p:nvPr/>
        </p:nvSpPr>
        <p:spPr>
          <a:xfrm>
            <a:off x="88011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9" name="圆角矩形 18"/>
          <p:cNvSpPr>
            <a:spLocks noGrp="1"/>
          </p:cNvSpPr>
          <p:nvPr/>
        </p:nvSpPr>
        <p:spPr>
          <a:xfrm>
            <a:off x="90297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20" name="矩形 19"/>
          <p:cNvSpPr>
            <a:spLocks noGrp="1"/>
          </p:cNvSpPr>
          <p:nvPr/>
        </p:nvSpPr>
        <p:spPr>
          <a:xfrm>
            <a:off x="90297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知识库沉淀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0297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产品资料、人设素材、案例和 SOP 可持续复用。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22" name="矩形 21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41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204"/>
            </a:gs>
            <a:gs pos="56000">
              <a:srgbClr val="060912"/>
            </a:gs>
            <a:gs pos="100000">
              <a:srgbClr val="0B102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7953375" y="-857250"/>
            <a:ext cx="5143500" cy="5143500"/>
          </a:xfrm>
          <a:prstGeom prst="ellipse">
            <a:avLst/>
          </a:prstGeom>
          <a:gradFill>
            <a:gsLst>
              <a:gs pos="0">
                <a:srgbClr val="7C3AED">
                  <a:alpha val="42000"/>
                </a:srgbClr>
              </a:gs>
              <a:gs pos="72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619250" y="4048125"/>
            <a:ext cx="4953000" cy="3429000"/>
          </a:xfrm>
          <a:prstGeom prst="ellipse">
            <a:avLst/>
          </a:prstGeom>
          <a:gradFill>
            <a:gsLst>
              <a:gs pos="0">
                <a:srgbClr val="5AC8FA">
                  <a:alpha val="24000"/>
                </a:srgbClr>
              </a:gs>
              <a:gs pos="70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直接连接符 3"/>
          <p:cNvSpPr>
            <a:spLocks noGrp="1"/>
          </p:cNvSpPr>
          <p:nvPr/>
        </p:nvSpPr>
        <p:spPr>
          <a:xfrm>
            <a:off x="685800" y="6115050"/>
            <a:ext cx="2000250" cy="0"/>
          </a:xfrm>
          <a:prstGeom prst="line">
            <a:avLst/>
          </a:prstGeom>
          <a:noFill/>
          <a:ln w="28575">
            <a:solidFill>
              <a:srgbClr val="7C3AED">
                <a:alpha val="85000"/>
              </a:srgbClr>
            </a:solidFill>
            <a:prstDash val="solid"/>
          </a:ln>
        </p:spPr>
      </p:sp>
      <p:sp>
        <p:nvSpPr>
          <p:cNvPr id="5" name="圆角矩形 4"/>
          <p:cNvSpPr>
            <a:spLocks noGrp="1"/>
          </p:cNvSpPr>
          <p:nvPr/>
        </p:nvSpPr>
        <p:spPr>
          <a:xfrm>
            <a:off x="685800" y="685800"/>
            <a:ext cx="2381250" cy="342900"/>
          </a:xfrm>
          <a:prstGeom prst="roundRect">
            <a:avLst>
              <a:gd name="adj" fmla="val 50000"/>
            </a:avLst>
          </a:prstGeom>
          <a:solidFill>
            <a:srgbClr val="FFFFFF">
              <a:alpha val="8000"/>
            </a:srgbClr>
          </a:solidFill>
          <a:ln w="952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6" name="矩形 5"/>
          <p:cNvSpPr>
            <a:spLocks noGrp="1"/>
          </p:cNvSpPr>
          <p:nvPr/>
        </p:nvSpPr>
        <p:spPr>
          <a:xfrm>
            <a:off x="685800" y="752475"/>
            <a:ext cx="23812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200" b="1">
                <a:solidFill>
                  <a:srgbClr val="FFFFFF">
                    <a:alpha val="72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200" b="1">
                <a:solidFill>
                  <a:srgbClr val="FFFFFF">
                    <a:alpha val="72000"/>
                  </a:srgbClr>
                </a:solidFill>
                <a:latin typeface="SF Pro Display"/>
                <a:ea typeface="SF Pro Display"/>
                <a:cs typeface="SF Pro Display"/>
              </a:rPr>
              <a:t>AI AS ENGINE</a:t>
            </a:r>
            <a:endParaRPr sz="1200" b="1">
              <a:solidFill>
                <a:srgbClr val="FFFFFF">
                  <a:alpha val="72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685800" y="1866900"/>
            <a:ext cx="8477250" cy="2095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2000"/>
              </a:lnSpc>
              <a:buNone/>
              <a:def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AI 让增长更轻。</a:t>
            </a:r>
            <a:endParaRPr sz="49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723900" y="4400550"/>
            <a:ext cx="78105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2025" b="0">
                <a:solidFill>
                  <a:srgbClr val="FFFFFF">
                    <a:alpha val="6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025" b="0">
                <a:solidFill>
                  <a:srgbClr val="FFFFFF">
                    <a:alpha val="6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让一个人完成过去一个小团队的工作：脚本、Listing、海外文案、客服、广告复盘和 SOP。</a:t>
            </a:r>
            <a:endParaRPr sz="2025" b="0">
              <a:solidFill>
                <a:srgbClr val="FFFFFF">
                  <a:alpha val="68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9" name="矩形 8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42</a:t>
            </a:r>
            <a:endParaRPr sz="1350" b="1">
              <a:solidFill>
                <a:srgbClr val="FFFFFF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2450" y="881955"/>
            <a:ext cx="2952750" cy="2122289"/>
          </a:xfrm>
          <a:prstGeom prst="rect">
            <a:avLst/>
          </a:prstGeom>
        </p:spPr>
      </p:pic>
      <p:sp>
        <p:nvSpPr>
          <p:cNvPr id="4" name="圆角矩形 3"/>
          <p:cNvSpPr>
            <a:spLocks noGrp="1"/>
          </p:cNvSpPr>
          <p:nvPr/>
        </p:nvSpPr>
        <p:spPr>
          <a:xfrm>
            <a:off x="723900" y="685800"/>
            <a:ext cx="1714500" cy="342900"/>
          </a:xfrm>
          <a:prstGeom prst="roundRect">
            <a:avLst>
              <a:gd name="adj" fmla="val 50000"/>
            </a:avLst>
          </a:prstGeom>
          <a:solidFill>
            <a:srgbClr val="111827">
              <a:alpha val="6000"/>
            </a:srgbClr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752475"/>
            <a:ext cx="171450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200" b="1">
                <a:solidFill>
                  <a:srgbClr val="111827">
                    <a:alpha val="70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200" b="1">
                <a:solidFill>
                  <a:srgbClr val="111827">
                    <a:alpha val="70000"/>
                  </a:srgbClr>
                </a:solidFill>
                <a:latin typeface="SF Pro Display"/>
                <a:ea typeface="SF Pro Display"/>
                <a:cs typeface="SF Pro Display"/>
              </a:rPr>
              <a:t>MODULE 07</a:t>
            </a:r>
            <a:endParaRPr sz="1200" b="1">
              <a:solidFill>
                <a:srgbClr val="111827">
                  <a:alpha val="70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723900" y="1181100"/>
            <a:ext cx="1143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3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defRPr>
            </a:pPr>
            <a:r>
              <a:rPr sz="33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rPr>
              <a:t>07</a:t>
            </a:r>
            <a:endParaRPr sz="3300" b="1">
              <a:solidFill>
                <a:srgbClr val="0A84FF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1809750" y="1295400"/>
            <a:ext cx="34290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00" b="1">
                <a:solidFill>
                  <a:srgbClr val="111827">
                    <a:alpha val="52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1">
                <a:solidFill>
                  <a:srgbClr val="111827">
                    <a:alpha val="52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BSYHub | 神鸟AI</a:t>
            </a:r>
            <a:endParaRPr sz="1800" b="1">
              <a:solidFill>
                <a:srgbClr val="111827">
                  <a:alpha val="52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723900" y="1943100"/>
            <a:ext cx="4953000" cy="781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5850" b="1">
                <a:solidFill>
                  <a:srgbClr val="111827"/>
                </a:solidFill>
                <a:latin typeface="SF Pro Display"/>
                <a:ea typeface="SF Pro Display"/>
                <a:cs typeface="SF Pro Display"/>
              </a:defRPr>
            </a:pPr>
            <a:r>
              <a:rPr sz="5850" b="1">
                <a:solidFill>
                  <a:srgbClr val="111827"/>
                </a:solidFill>
                <a:latin typeface="SF Pro Display"/>
                <a:ea typeface="SF Pro Display"/>
                <a:cs typeface="SF Pro Display"/>
              </a:rPr>
              <a:t>BSYHub</a:t>
            </a:r>
            <a:endParaRPr sz="5850" b="1">
              <a:solidFill>
                <a:srgbClr val="111827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762000" y="2876550"/>
            <a:ext cx="53340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7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defRPr>
            </a:pPr>
            <a:r>
              <a:rPr sz="2700" b="1">
                <a:solidFill>
                  <a:srgbClr val="0A84FF"/>
                </a:solidFill>
                <a:latin typeface="SF Pro Display"/>
                <a:ea typeface="SF Pro Display"/>
                <a:cs typeface="SF Pro Display"/>
              </a:rPr>
              <a:t>Take U out of busy</a:t>
            </a:r>
            <a:endParaRPr sz="2700" b="1">
              <a:solidFill>
                <a:srgbClr val="0A84FF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10" name="矩形 9"/>
          <p:cNvSpPr>
            <a:spLocks noGrp="1"/>
          </p:cNvSpPr>
          <p:nvPr/>
        </p:nvSpPr>
        <p:spPr>
          <a:xfrm>
            <a:off x="781050" y="3486150"/>
            <a:ext cx="304800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5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5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从容应对</a:t>
            </a:r>
            <a:endParaRPr sz="255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" name="直接连接符 10"/>
          <p:cNvSpPr>
            <a:spLocks noGrp="1"/>
          </p:cNvSpPr>
          <p:nvPr/>
        </p:nvSpPr>
        <p:spPr>
          <a:xfrm>
            <a:off x="781050" y="4133850"/>
            <a:ext cx="2095500" cy="0"/>
          </a:xfrm>
          <a:prstGeom prst="line">
            <a:avLst/>
          </a:prstGeom>
          <a:noFill/>
          <a:ln w="28575">
            <a:solidFill>
              <a:srgbClr val="0A84FF"/>
            </a:solidFill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781050" y="4438650"/>
            <a:ext cx="6191250" cy="1123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4000"/>
              </a:lnSpc>
              <a:buNone/>
              <a:defRPr sz="225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25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一个面向 OPC 的社区。</a:t>
            </a:r>
            <a:endParaRPr sz="225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24000"/>
              </a:lnSpc>
              <a:buNone/>
              <a:defRPr sz="225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25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让 AI 流动，经验相遇，</a:t>
            </a:r>
            <a:endParaRPr sz="225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24000"/>
              </a:lnSpc>
              <a:buNone/>
              <a:defRPr sz="225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25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让一人公司，也有同行。</a:t>
            </a:r>
            <a:endParaRPr sz="225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800100" y="5886450"/>
            <a:ext cx="53340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650" b="0">
                <a:solidFill>
                  <a:srgbClr val="111827">
                    <a:alpha val="4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650" b="0">
                <a:solidFill>
                  <a:srgbClr val="111827">
                    <a:alpha val="4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跨境轻创业与企业出海孵化系统</a:t>
            </a:r>
            <a:endParaRPr sz="1650" b="0">
              <a:solidFill>
                <a:srgbClr val="111827">
                  <a:alpha val="48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矩形 13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43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204"/>
            </a:gs>
            <a:gs pos="56000">
              <a:srgbClr val="060912"/>
            </a:gs>
            <a:gs pos="100000">
              <a:srgbClr val="0B102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7953375" y="-857250"/>
            <a:ext cx="5143500" cy="5143500"/>
          </a:xfrm>
          <a:prstGeom prst="ellipse">
            <a:avLst/>
          </a:prstGeom>
          <a:gradFill>
            <a:gsLst>
              <a:gs pos="0">
                <a:srgbClr val="7C3AED">
                  <a:alpha val="42000"/>
                </a:srgbClr>
              </a:gs>
              <a:gs pos="72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619250" y="4048125"/>
            <a:ext cx="4953000" cy="3429000"/>
          </a:xfrm>
          <a:prstGeom prst="ellipse">
            <a:avLst/>
          </a:prstGeom>
          <a:gradFill>
            <a:gsLst>
              <a:gs pos="0">
                <a:srgbClr val="5AC8FA">
                  <a:alpha val="24000"/>
                </a:srgbClr>
              </a:gs>
              <a:gs pos="70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直接连接符 3"/>
          <p:cNvSpPr>
            <a:spLocks noGrp="1"/>
          </p:cNvSpPr>
          <p:nvPr/>
        </p:nvSpPr>
        <p:spPr>
          <a:xfrm>
            <a:off x="685800" y="6115050"/>
            <a:ext cx="2000250" cy="0"/>
          </a:xfrm>
          <a:prstGeom prst="line">
            <a:avLst/>
          </a:prstGeom>
          <a:noFill/>
          <a:ln w="28575">
            <a:solidFill>
              <a:srgbClr val="7C3AED">
                <a:alpha val="85000"/>
              </a:srgbClr>
            </a:solidFill>
            <a:prstDash val="solid"/>
          </a:ln>
        </p:spPr>
      </p:sp>
      <p:sp>
        <p:nvSpPr>
          <p:cNvPr id="5" name="圆角矩形 4"/>
          <p:cNvSpPr>
            <a:spLocks noGrp="1"/>
          </p:cNvSpPr>
          <p:nvPr/>
        </p:nvSpPr>
        <p:spPr>
          <a:xfrm>
            <a:off x="685800" y="685800"/>
            <a:ext cx="2381250" cy="342900"/>
          </a:xfrm>
          <a:prstGeom prst="roundRect">
            <a:avLst>
              <a:gd name="adj" fmla="val 50000"/>
            </a:avLst>
          </a:prstGeom>
          <a:solidFill>
            <a:srgbClr val="FFFFFF">
              <a:alpha val="8000"/>
            </a:srgbClr>
          </a:solidFill>
          <a:ln w="952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6" name="矩形 5"/>
          <p:cNvSpPr>
            <a:spLocks noGrp="1"/>
          </p:cNvSpPr>
          <p:nvPr/>
        </p:nvSpPr>
        <p:spPr>
          <a:xfrm>
            <a:off x="685800" y="752475"/>
            <a:ext cx="23812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200" b="1">
                <a:solidFill>
                  <a:srgbClr val="FFFFFF">
                    <a:alpha val="72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200" b="1">
                <a:solidFill>
                  <a:srgbClr val="FFFFFF">
                    <a:alpha val="72000"/>
                  </a:srgbClr>
                </a:solidFill>
                <a:latin typeface="SF Pro Display"/>
                <a:ea typeface="SF Pro Display"/>
                <a:cs typeface="SF Pro Display"/>
              </a:rPr>
              <a:t>ONE PERSON COMPANY</a:t>
            </a:r>
            <a:endParaRPr sz="1200" b="1">
              <a:solidFill>
                <a:srgbClr val="FFFFFF">
                  <a:alpha val="72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685800" y="1866900"/>
            <a:ext cx="8477250" cy="2095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2000"/>
              </a:lnSpc>
              <a:buNone/>
              <a:def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OPC</a:t>
            </a:r>
            <a:endParaRPr sz="49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02000"/>
              </a:lnSpc>
              <a:buNone/>
              <a:def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一人公司。</a:t>
            </a:r>
            <a:endParaRPr sz="49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723900" y="4400550"/>
            <a:ext cx="78105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2025" b="0">
                <a:solidFill>
                  <a:srgbClr val="FFFFFF">
                    <a:alpha val="6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025" b="0">
                <a:solidFill>
                  <a:srgbClr val="FFFFFF">
                    <a:alpha val="6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一个核心创业者，借助 AI Agent、共享空间、供应链和企业服务，完成过去需要一个团队才能完成的跨境闭环。</a:t>
            </a:r>
            <a:endParaRPr sz="2025" b="0">
              <a:solidFill>
                <a:srgbClr val="FFFFFF">
                  <a:alpha val="68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9" name="矩形 8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44</a:t>
            </a:r>
            <a:endParaRPr sz="1350" b="1">
              <a:solidFill>
                <a:srgbClr val="FFFFFF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BSYHub 解决的问题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个人缺系统，企业缺出海能力，园区缺持续运营模型。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457450"/>
            <a:ext cx="3333750" cy="2686050"/>
          </a:xfrm>
          <a:prstGeom prst="roundRect">
            <a:avLst>
              <a:gd name="adj" fmla="val 7801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91465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个人创业者能力不足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371850"/>
            <a:ext cx="28765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选品、内容、投流、客服、履约、合规和复盘很难一个人完成。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4248150" y="2457450"/>
            <a:ext cx="3333750" cy="2686050"/>
          </a:xfrm>
          <a:prstGeom prst="roundRect">
            <a:avLst>
              <a:gd name="adj" fmla="val 7801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447675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4476750" y="291465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企业有产品但不会出海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476750" y="3371850"/>
            <a:ext cx="28765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缺少品牌包装、海外渠道、平台规则、内容营销和订单转化能力。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7810500" y="2457450"/>
            <a:ext cx="3333750" cy="2686050"/>
          </a:xfrm>
          <a:prstGeom prst="roundRect">
            <a:avLst>
              <a:gd name="adj" fmla="val 7801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80391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8039100" y="291465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培训和落地脱节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8039100" y="3371850"/>
            <a:ext cx="28765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学完后没有货盘、任务、订单和复盘，社区容易变成学习群。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18" name="矩形 17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45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47700"/>
            <a:ext cx="8572500" cy="609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六层产品架构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52550"/>
            <a:ext cx="78105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空间、课堂、AI、企业服务、供应链、品牌出海。</a:t>
            </a:r>
            <a:endParaRPr sz="180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2381250" y="2238375"/>
            <a:ext cx="7429500" cy="495300"/>
          </a:xfrm>
          <a:prstGeom prst="roundRect">
            <a:avLst>
              <a:gd name="adj" fmla="val 34615"/>
            </a:avLst>
          </a:prstGeom>
          <a:solidFill>
            <a:srgbClr val="FFFFFF"/>
          </a:solidFill>
          <a:ln w="9525">
            <a:solidFill>
              <a:srgbClr val="111827">
                <a:alpha val="12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矩形 6"/>
          <p:cNvSpPr>
            <a:spLocks noGrp="1"/>
          </p:cNvSpPr>
          <p:nvPr/>
        </p:nvSpPr>
        <p:spPr>
          <a:xfrm>
            <a:off x="2381250" y="2362200"/>
            <a:ext cx="74295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第一层：空间服务</a:t>
            </a:r>
            <a:endParaRPr sz="165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" name="圆角矩形 7"/>
          <p:cNvSpPr>
            <a:spLocks noGrp="1"/>
          </p:cNvSpPr>
          <p:nvPr/>
        </p:nvSpPr>
        <p:spPr>
          <a:xfrm>
            <a:off x="2552700" y="2790825"/>
            <a:ext cx="7086600" cy="495300"/>
          </a:xfrm>
          <a:prstGeom prst="roundRect">
            <a:avLst>
              <a:gd name="adj" fmla="val 34615"/>
            </a:avLst>
          </a:prstGeom>
          <a:solidFill>
            <a:srgbClr val="FFFFFF"/>
          </a:solidFill>
          <a:ln w="9525">
            <a:solidFill>
              <a:srgbClr val="111827">
                <a:alpha val="12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9" name="矩形 8"/>
          <p:cNvSpPr>
            <a:spLocks noGrp="1"/>
          </p:cNvSpPr>
          <p:nvPr/>
        </p:nvSpPr>
        <p:spPr>
          <a:xfrm>
            <a:off x="2552700" y="2914650"/>
            <a:ext cx="70866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第二层：电商课堂与孵化陪跑</a:t>
            </a:r>
            <a:endParaRPr sz="165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2724150" y="3343275"/>
            <a:ext cx="6743700" cy="495300"/>
          </a:xfrm>
          <a:prstGeom prst="roundRect">
            <a:avLst>
              <a:gd name="adj" fmla="val 34615"/>
            </a:avLst>
          </a:prstGeom>
          <a:solidFill>
            <a:srgbClr val="FFFFFF"/>
          </a:solidFill>
          <a:ln w="9525">
            <a:solidFill>
              <a:srgbClr val="111827">
                <a:alpha val="12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矩形 10"/>
          <p:cNvSpPr>
            <a:spLocks noGrp="1"/>
          </p:cNvSpPr>
          <p:nvPr/>
        </p:nvSpPr>
        <p:spPr>
          <a:xfrm>
            <a:off x="2724150" y="3467100"/>
            <a:ext cx="67437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第三层：AI Agent 企业赋能</a:t>
            </a:r>
            <a:endParaRPr sz="165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" name="圆角矩形 11"/>
          <p:cNvSpPr>
            <a:spLocks noGrp="1"/>
          </p:cNvSpPr>
          <p:nvPr/>
        </p:nvSpPr>
        <p:spPr>
          <a:xfrm>
            <a:off x="2895600" y="3895725"/>
            <a:ext cx="6400800" cy="495300"/>
          </a:xfrm>
          <a:prstGeom prst="roundRect">
            <a:avLst>
              <a:gd name="adj" fmla="val 34615"/>
            </a:avLst>
          </a:prstGeom>
          <a:solidFill>
            <a:srgbClr val="FFFFFF"/>
          </a:solidFill>
          <a:ln w="9525">
            <a:solidFill>
              <a:srgbClr val="111827">
                <a:alpha val="12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3" name="矩形 12"/>
          <p:cNvSpPr>
            <a:spLocks noGrp="1"/>
          </p:cNvSpPr>
          <p:nvPr/>
        </p:nvSpPr>
        <p:spPr>
          <a:xfrm>
            <a:off x="2895600" y="4019550"/>
            <a:ext cx="64008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第四层：企业服务</a:t>
            </a:r>
            <a:endParaRPr sz="165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3067050" y="4448175"/>
            <a:ext cx="6057900" cy="495300"/>
          </a:xfrm>
          <a:prstGeom prst="roundRect">
            <a:avLst>
              <a:gd name="adj" fmla="val 34615"/>
            </a:avLst>
          </a:prstGeom>
          <a:solidFill>
            <a:srgbClr val="FFFFFF"/>
          </a:solidFill>
          <a:ln w="9525">
            <a:solidFill>
              <a:srgbClr val="111827">
                <a:alpha val="12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矩形 14"/>
          <p:cNvSpPr>
            <a:spLocks noGrp="1"/>
          </p:cNvSpPr>
          <p:nvPr/>
        </p:nvSpPr>
        <p:spPr>
          <a:xfrm>
            <a:off x="3067050" y="4572000"/>
            <a:ext cx="60579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65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第五层：供应链上下游对接</a:t>
            </a:r>
            <a:endParaRPr sz="165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" name="圆角矩形 15"/>
          <p:cNvSpPr>
            <a:spLocks noGrp="1"/>
          </p:cNvSpPr>
          <p:nvPr/>
        </p:nvSpPr>
        <p:spPr>
          <a:xfrm>
            <a:off x="3238500" y="5000625"/>
            <a:ext cx="5715000" cy="495300"/>
          </a:xfrm>
          <a:prstGeom prst="roundRect">
            <a:avLst>
              <a:gd name="adj" fmla="val 34615"/>
            </a:avLst>
          </a:prstGeom>
          <a:solidFill>
            <a:srgbClr val="FFFFFF"/>
          </a:solidFill>
          <a:ln w="9525">
            <a:solidFill>
              <a:srgbClr val="111827">
                <a:alpha val="12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7" name="矩形 16"/>
          <p:cNvSpPr>
            <a:spLocks noGrp="1"/>
          </p:cNvSpPr>
          <p:nvPr/>
        </p:nvSpPr>
        <p:spPr>
          <a:xfrm>
            <a:off x="3238500" y="5124450"/>
            <a:ext cx="57150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650" b="1">
                <a:solidFill>
                  <a:srgbClr val="5AC8F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650" b="1">
                <a:solidFill>
                  <a:srgbClr val="5AC8F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第六层：品牌出海与海外推广</a:t>
            </a:r>
            <a:endParaRPr sz="1650" b="1">
              <a:solidFill>
                <a:srgbClr val="5AC8F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18" name="矩形 17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46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四个运营闭环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人才筛选、供应链、订单转化、服务履约。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人才筛选闭环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训练营、任务制运营和项目数据，筛选可孵化人才池。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33909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36195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36195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供应链闭环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36195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工厂库、货盘库、样品库和服务商 marketplace。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60960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63246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63246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订单转化闭环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63246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内容、店铺、投流、达人、直播、独立站、采购商和展会。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圆角矩形 17"/>
          <p:cNvSpPr>
            <a:spLocks noGrp="1"/>
          </p:cNvSpPr>
          <p:nvPr/>
        </p:nvSpPr>
        <p:spPr>
          <a:xfrm>
            <a:off x="88011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9" name="圆角矩形 18"/>
          <p:cNvSpPr>
            <a:spLocks noGrp="1"/>
          </p:cNvSpPr>
          <p:nvPr/>
        </p:nvSpPr>
        <p:spPr>
          <a:xfrm>
            <a:off x="90297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0">
            <a:noFill/>
            <a:prstDash val="solid"/>
          </a:ln>
        </p:spPr>
      </p:sp>
      <p:sp>
        <p:nvSpPr>
          <p:cNvPr id="20" name="矩形 19"/>
          <p:cNvSpPr>
            <a:spLocks noGrp="1"/>
          </p:cNvSpPr>
          <p:nvPr/>
        </p:nvSpPr>
        <p:spPr>
          <a:xfrm>
            <a:off x="90297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服务履约闭环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0297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合规、物流、海外仓、支付、VAT、认证和知识产权。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22" name="矩形 21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47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723900"/>
            <a:ext cx="8572500" cy="628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30 / 90 / 180 天运营节奏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409700"/>
            <a:ext cx="723900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先验证，再孵化，最后复制。</a:t>
            </a:r>
            <a:endParaRPr sz="180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直接连接符 5"/>
          <p:cNvSpPr>
            <a:spLocks noGrp="1"/>
          </p:cNvSpPr>
          <p:nvPr/>
        </p:nvSpPr>
        <p:spPr>
          <a:xfrm>
            <a:off x="2095500" y="3390900"/>
            <a:ext cx="8001000" cy="0"/>
          </a:xfrm>
          <a:prstGeom prst="line">
            <a:avLst/>
          </a:prstGeom>
          <a:noFill/>
          <a:ln w="28575">
            <a:solidFill>
              <a:srgbClr val="111827">
                <a:alpha val="16000"/>
              </a:srgbClr>
            </a:solidFill>
            <a:prstDash val="solid"/>
          </a:ln>
        </p:spPr>
      </p:sp>
      <p:sp>
        <p:nvSpPr>
          <p:cNvPr id="7" name="椭圆 6"/>
          <p:cNvSpPr>
            <a:spLocks noGrp="1"/>
          </p:cNvSpPr>
          <p:nvPr/>
        </p:nvSpPr>
        <p:spPr>
          <a:xfrm>
            <a:off x="1885950" y="3181350"/>
            <a:ext cx="419100" cy="419100"/>
          </a:xfrm>
          <a:prstGeom prst="ellipse">
            <a:avLst/>
          </a:prstGeom>
          <a:solidFill>
            <a:srgbClr val="0A84FF"/>
          </a:solidFill>
          <a:ln w="9525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1352550" y="2190750"/>
            <a:ext cx="14859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3600" b="1">
                <a:solidFill>
                  <a:srgbClr val="111827"/>
                </a:solidFill>
                <a:latin typeface="SF Pro Display"/>
                <a:ea typeface="SF Pro Display"/>
                <a:cs typeface="SF Pro Display"/>
              </a:defRPr>
            </a:pPr>
            <a:r>
              <a:rPr sz="3600" b="1">
                <a:solidFill>
                  <a:srgbClr val="111827"/>
                </a:solidFill>
                <a:latin typeface="SF Pro Display"/>
                <a:ea typeface="SF Pro Display"/>
                <a:cs typeface="SF Pro Display"/>
              </a:rPr>
              <a:t>30</a:t>
            </a:r>
            <a:endParaRPr sz="3600" b="1">
              <a:solidFill>
                <a:srgbClr val="111827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857250" y="3790950"/>
            <a:ext cx="24765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验证</a:t>
            </a:r>
            <a:endParaRPr sz="1875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矩形 9"/>
          <p:cNvSpPr>
            <a:spLocks noGrp="1"/>
          </p:cNvSpPr>
          <p:nvPr/>
        </p:nvSpPr>
        <p:spPr>
          <a:xfrm>
            <a:off x="666750" y="4248150"/>
            <a:ext cx="28575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18000"/>
              </a:lnSpc>
              <a:buNone/>
              <a:defRPr sz="15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招募 20-30 个候选 OPC，筛选 8-10 个进入孵化。</a:t>
            </a:r>
            <a:endParaRPr sz="150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" name="椭圆 10"/>
          <p:cNvSpPr>
            <a:spLocks noGrp="1"/>
          </p:cNvSpPr>
          <p:nvPr/>
        </p:nvSpPr>
        <p:spPr>
          <a:xfrm>
            <a:off x="5886450" y="3181350"/>
            <a:ext cx="419100" cy="419100"/>
          </a:xfrm>
          <a:prstGeom prst="ellipse">
            <a:avLst/>
          </a:prstGeom>
          <a:solidFill>
            <a:srgbClr val="0A84FF"/>
          </a:solidFill>
          <a:ln w="9525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5353050" y="2190750"/>
            <a:ext cx="14859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3600" b="1">
                <a:solidFill>
                  <a:srgbClr val="111827"/>
                </a:solidFill>
                <a:latin typeface="SF Pro Display"/>
                <a:ea typeface="SF Pro Display"/>
                <a:cs typeface="SF Pro Display"/>
              </a:defRPr>
            </a:pPr>
            <a:r>
              <a:rPr sz="3600" b="1">
                <a:solidFill>
                  <a:srgbClr val="111827"/>
                </a:solidFill>
                <a:latin typeface="SF Pro Display"/>
                <a:ea typeface="SF Pro Display"/>
                <a:cs typeface="SF Pro Display"/>
              </a:rPr>
              <a:t>90</a:t>
            </a:r>
            <a:endParaRPr sz="3600" b="1">
              <a:solidFill>
                <a:srgbClr val="111827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857750" y="3790950"/>
            <a:ext cx="24765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孵化</a:t>
            </a:r>
            <a:endParaRPr sz="1875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矩形 13"/>
          <p:cNvSpPr>
            <a:spLocks noGrp="1"/>
          </p:cNvSpPr>
          <p:nvPr/>
        </p:nvSpPr>
        <p:spPr>
          <a:xfrm>
            <a:off x="4667250" y="4248150"/>
            <a:ext cx="28575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18000"/>
              </a:lnSpc>
              <a:buNone/>
              <a:defRPr sz="15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跑出 3-5 个可展示案例，沉淀产品卡、内容卡和数据卡。</a:t>
            </a:r>
            <a:endParaRPr sz="150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5" name="椭圆 14"/>
          <p:cNvSpPr>
            <a:spLocks noGrp="1"/>
          </p:cNvSpPr>
          <p:nvPr/>
        </p:nvSpPr>
        <p:spPr>
          <a:xfrm>
            <a:off x="9886950" y="3181350"/>
            <a:ext cx="419100" cy="419100"/>
          </a:xfrm>
          <a:prstGeom prst="ellipse">
            <a:avLst/>
          </a:prstGeom>
          <a:solidFill>
            <a:srgbClr val="0A84FF"/>
          </a:solidFill>
          <a:ln w="9525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9353550" y="2190750"/>
            <a:ext cx="14859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3600" b="1">
                <a:solidFill>
                  <a:srgbClr val="111827"/>
                </a:solidFill>
                <a:latin typeface="SF Pro Display"/>
                <a:ea typeface="SF Pro Display"/>
                <a:cs typeface="SF Pro Display"/>
              </a:defRPr>
            </a:pPr>
            <a:r>
              <a:rPr sz="3600" b="1">
                <a:solidFill>
                  <a:srgbClr val="111827"/>
                </a:solidFill>
                <a:latin typeface="SF Pro Display"/>
                <a:ea typeface="SF Pro Display"/>
                <a:cs typeface="SF Pro Display"/>
              </a:rPr>
              <a:t>180</a:t>
            </a:r>
            <a:endParaRPr sz="3600" b="1">
              <a:solidFill>
                <a:srgbClr val="111827"/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8858250" y="3790950"/>
            <a:ext cx="24765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复制</a:t>
            </a:r>
            <a:endParaRPr sz="1875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矩形 17"/>
          <p:cNvSpPr>
            <a:spLocks noGrp="1"/>
          </p:cNvSpPr>
          <p:nvPr/>
        </p:nvSpPr>
        <p:spPr>
          <a:xfrm>
            <a:off x="8667750" y="4248150"/>
            <a:ext cx="28575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18000"/>
              </a:lnSpc>
              <a:buNone/>
              <a:defRPr sz="15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00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形成 SOP、数据库、白名单、订单发布机制和 AI 工作台。</a:t>
            </a:r>
            <a:endParaRPr sz="1500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19" name="矩形 18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48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不是空间生意，是产业组织与交易撮合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短期启动，中期撮合，长期共创。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457450"/>
            <a:ext cx="3333750" cy="2686050"/>
          </a:xfrm>
          <a:prstGeom prst="roundRect">
            <a:avLst>
              <a:gd name="adj" fmla="val 7801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91465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短期收入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371850"/>
            <a:ext cx="28765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工位费、会员费、训练营、电商课堂、拍摄间、直播间、企业代办。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4248150" y="2457450"/>
            <a:ext cx="3333750" cy="2686050"/>
          </a:xfrm>
          <a:prstGeom prst="roundRect">
            <a:avLst>
              <a:gd name="adj" fmla="val 7801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447675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4476750" y="291465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中期收入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476750" y="3371850"/>
            <a:ext cx="28765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服务商入驻费、线索费、成交分佣、供应链撮合、选品会、企业陪跑。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7810500" y="2457450"/>
            <a:ext cx="3333750" cy="2686050"/>
          </a:xfrm>
          <a:prstGeom prst="roundRect">
            <a:avLst>
              <a:gd name="adj" fmla="val 7801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80391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8039100" y="291465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长期收入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8039100" y="3371850"/>
            <a:ext cx="28765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孵化分成、店铺共创、订单池佣金、AI 工具订阅、品牌出海和园区运营。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18" name="矩形 17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49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双主体承接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国内增长与跨境出海分别由两个主体承载。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457450"/>
            <a:ext cx="5048250" cy="2686050"/>
          </a:xfrm>
          <a:prstGeom prst="roundRect">
            <a:avLst>
              <a:gd name="adj" fmla="val 7801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914650"/>
            <a:ext cx="45910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杭州百顺扬电子商务科技有限公司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371850"/>
            <a:ext cx="45910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成立于 2024 年 6 月。承接国内全域电商、本地生活、培训陪跑和供应链服务。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5962650" y="2457450"/>
            <a:ext cx="5048250" cy="2686050"/>
          </a:xfrm>
          <a:prstGeom prst="roundRect">
            <a:avLst>
              <a:gd name="adj" fmla="val 7801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619125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6191250" y="2914650"/>
            <a:ext cx="45910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神鸟出海跨境电子商务（杭州）有限公司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6191250" y="3371850"/>
            <a:ext cx="459105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成立于 2025 年 10 月。承接 TikTok、海外红人、品牌出海和企业工厂出海方案。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14" name="矩形 13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05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五种服务模式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客户可以按需求选择轻量陪跑或全案交付。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培训陪跑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适合个人和小团队。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424815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447675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447675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代运营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47675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适合本地商家和新媒体电商项目。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781050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803910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5AC8FA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803910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全案增长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803910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适合品牌、连锁和区域项目。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圆角矩形 17"/>
          <p:cNvSpPr>
            <a:spLocks noGrp="1"/>
          </p:cNvSpPr>
          <p:nvPr/>
        </p:nvSpPr>
        <p:spPr>
          <a:xfrm>
            <a:off x="68580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9" name="圆角矩形 18"/>
          <p:cNvSpPr>
            <a:spLocks noGrp="1"/>
          </p:cNvSpPr>
          <p:nvPr/>
        </p:nvSpPr>
        <p:spPr>
          <a:xfrm>
            <a:off x="91440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20" name="矩形 19"/>
          <p:cNvSpPr>
            <a:spLocks noGrp="1"/>
          </p:cNvSpPr>
          <p:nvPr/>
        </p:nvSpPr>
        <p:spPr>
          <a:xfrm>
            <a:off x="91440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出海服务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1440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适合工厂、外贸企业和品牌方。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2" name="圆角矩形 21"/>
          <p:cNvSpPr>
            <a:spLocks noGrp="1"/>
          </p:cNvSpPr>
          <p:nvPr/>
        </p:nvSpPr>
        <p:spPr>
          <a:xfrm>
            <a:off x="424815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23" name="圆角矩形 22"/>
          <p:cNvSpPr>
            <a:spLocks noGrp="1"/>
          </p:cNvSpPr>
          <p:nvPr/>
        </p:nvSpPr>
        <p:spPr>
          <a:xfrm>
            <a:off x="447675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0">
            <a:noFill/>
            <a:prstDash val="solid"/>
          </a:ln>
        </p:spPr>
      </p:sp>
      <p:sp>
        <p:nvSpPr>
          <p:cNvPr id="24" name="矩形 23"/>
          <p:cNvSpPr>
            <a:spLocks noGrp="1"/>
          </p:cNvSpPr>
          <p:nvPr/>
        </p:nvSpPr>
        <p:spPr>
          <a:xfrm>
            <a:off x="447675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园区运营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5" name="矩形 24"/>
          <p:cNvSpPr>
            <a:spLocks noGrp="1"/>
          </p:cNvSpPr>
          <p:nvPr/>
        </p:nvSpPr>
        <p:spPr>
          <a:xfrm>
            <a:off x="447675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适合政府园区、产业带和跨境孵化基地。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26" name="矩形 25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50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204"/>
            </a:gs>
            <a:gs pos="56000">
              <a:srgbClr val="060912"/>
            </a:gs>
            <a:gs pos="100000">
              <a:srgbClr val="0B102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7953375" y="-857250"/>
            <a:ext cx="5143500" cy="5143500"/>
          </a:xfrm>
          <a:prstGeom prst="ellipse">
            <a:avLst/>
          </a:prstGeom>
          <a:gradFill>
            <a:gsLst>
              <a:gs pos="0">
                <a:srgbClr val="0A84FF">
                  <a:alpha val="42000"/>
                </a:srgbClr>
              </a:gs>
              <a:gs pos="72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619250" y="4048125"/>
            <a:ext cx="4953000" cy="3429000"/>
          </a:xfrm>
          <a:prstGeom prst="ellipse">
            <a:avLst/>
          </a:prstGeom>
          <a:gradFill>
            <a:gsLst>
              <a:gs pos="0">
                <a:srgbClr val="5AC8FA">
                  <a:alpha val="24000"/>
                </a:srgbClr>
              </a:gs>
              <a:gs pos="70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直接连接符 3"/>
          <p:cNvSpPr>
            <a:spLocks noGrp="1"/>
          </p:cNvSpPr>
          <p:nvPr/>
        </p:nvSpPr>
        <p:spPr>
          <a:xfrm>
            <a:off x="685800" y="6115050"/>
            <a:ext cx="2000250" cy="0"/>
          </a:xfrm>
          <a:prstGeom prst="line">
            <a:avLst/>
          </a:prstGeom>
          <a:noFill/>
          <a:ln w="28575">
            <a:solidFill>
              <a:srgbClr val="0A84FF">
                <a:alpha val="85000"/>
              </a:srgbClr>
            </a:solidFill>
            <a:prstDash val="solid"/>
          </a:ln>
        </p:spPr>
      </p:sp>
      <p:sp>
        <p:nvSpPr>
          <p:cNvPr id="5" name="圆角矩形 4"/>
          <p:cNvSpPr>
            <a:spLocks noGrp="1"/>
          </p:cNvSpPr>
          <p:nvPr/>
        </p:nvSpPr>
        <p:spPr>
          <a:xfrm>
            <a:off x="685800" y="685800"/>
            <a:ext cx="2381250" cy="342900"/>
          </a:xfrm>
          <a:prstGeom prst="roundRect">
            <a:avLst>
              <a:gd name="adj" fmla="val 50000"/>
            </a:avLst>
          </a:prstGeom>
          <a:solidFill>
            <a:srgbClr val="FFFFFF">
              <a:alpha val="8000"/>
            </a:srgbClr>
          </a:solidFill>
          <a:ln w="952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6" name="矩形 5"/>
          <p:cNvSpPr>
            <a:spLocks noGrp="1"/>
          </p:cNvSpPr>
          <p:nvPr/>
        </p:nvSpPr>
        <p:spPr>
          <a:xfrm>
            <a:off x="685800" y="752475"/>
            <a:ext cx="23812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200" b="1">
                <a:solidFill>
                  <a:srgbClr val="FFFFFF">
                    <a:alpha val="72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200" b="1">
                <a:solidFill>
                  <a:srgbClr val="FFFFFF">
                    <a:alpha val="72000"/>
                  </a:srgbClr>
                </a:solidFill>
                <a:latin typeface="SF Pro Display"/>
                <a:ea typeface="SF Pro Display"/>
                <a:cs typeface="SF Pro Display"/>
              </a:rPr>
              <a:t>LET'S BUILD</a:t>
            </a:r>
            <a:endParaRPr sz="1200" b="1">
              <a:solidFill>
                <a:srgbClr val="FFFFFF">
                  <a:alpha val="72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685800" y="1866900"/>
            <a:ext cx="8477250" cy="2095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2000"/>
              </a:lnSpc>
              <a:buNone/>
              <a:def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让产品被看见。</a:t>
            </a:r>
            <a:endParaRPr sz="49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02000"/>
              </a:lnSpc>
              <a:buNone/>
              <a:def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让品牌走出去。</a:t>
            </a:r>
            <a:endParaRPr sz="49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02000"/>
              </a:lnSpc>
              <a:buNone/>
              <a:def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让一个人，也能拥有一个团队。</a:t>
            </a:r>
            <a:endParaRPr sz="49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723900" y="4400550"/>
            <a:ext cx="78105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2025" b="0">
                <a:solidFill>
                  <a:srgbClr val="FFFFFF">
                    <a:alpha val="6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025" b="0">
                <a:solidFill>
                  <a:srgbClr val="FFFFFF">
                    <a:alpha val="6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杭州百顺扬电子</a:t>
            </a:r>
            <a:endParaRPr sz="2025" b="0">
              <a:solidFill>
                <a:srgbClr val="FFFFFF">
                  <a:alpha val="68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9" name="矩形 8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51</a:t>
            </a:r>
            <a:endParaRPr sz="1350" b="1">
              <a:solidFill>
                <a:srgbClr val="FFFFFF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204"/>
            </a:gs>
            <a:gs pos="56000">
              <a:srgbClr val="060912"/>
            </a:gs>
            <a:gs pos="100000">
              <a:srgbClr val="0B102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7953375" y="-857250"/>
            <a:ext cx="5143500" cy="5143500"/>
          </a:xfrm>
          <a:prstGeom prst="ellipse">
            <a:avLst/>
          </a:prstGeom>
          <a:gradFill>
            <a:gsLst>
              <a:gs pos="0">
                <a:srgbClr val="7C3AED">
                  <a:alpha val="42000"/>
                </a:srgbClr>
              </a:gs>
              <a:gs pos="72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619250" y="4048125"/>
            <a:ext cx="4953000" cy="3429000"/>
          </a:xfrm>
          <a:prstGeom prst="ellipse">
            <a:avLst/>
          </a:prstGeom>
          <a:gradFill>
            <a:gsLst>
              <a:gs pos="0">
                <a:srgbClr val="5AC8FA">
                  <a:alpha val="24000"/>
                </a:srgbClr>
              </a:gs>
              <a:gs pos="70000">
                <a:srgbClr val="000000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直接连接符 3"/>
          <p:cNvSpPr>
            <a:spLocks noGrp="1"/>
          </p:cNvSpPr>
          <p:nvPr/>
        </p:nvSpPr>
        <p:spPr>
          <a:xfrm>
            <a:off x="685800" y="6115050"/>
            <a:ext cx="2000250" cy="0"/>
          </a:xfrm>
          <a:prstGeom prst="line">
            <a:avLst/>
          </a:prstGeom>
          <a:noFill/>
          <a:ln w="28575">
            <a:solidFill>
              <a:srgbClr val="7C3AED">
                <a:alpha val="85000"/>
              </a:srgbClr>
            </a:solidFill>
            <a:prstDash val="solid"/>
          </a:ln>
        </p:spPr>
      </p:sp>
      <p:sp>
        <p:nvSpPr>
          <p:cNvPr id="5" name="圆角矩形 4"/>
          <p:cNvSpPr>
            <a:spLocks noGrp="1"/>
          </p:cNvSpPr>
          <p:nvPr/>
        </p:nvSpPr>
        <p:spPr>
          <a:xfrm>
            <a:off x="685800" y="685800"/>
            <a:ext cx="2381250" cy="342900"/>
          </a:xfrm>
          <a:prstGeom prst="roundRect">
            <a:avLst>
              <a:gd name="adj" fmla="val 50000"/>
            </a:avLst>
          </a:prstGeom>
          <a:solidFill>
            <a:srgbClr val="FFFFFF">
              <a:alpha val="8000"/>
            </a:srgbClr>
          </a:solidFill>
          <a:ln w="952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6" name="矩形 5"/>
          <p:cNvSpPr>
            <a:spLocks noGrp="1"/>
          </p:cNvSpPr>
          <p:nvPr/>
        </p:nvSpPr>
        <p:spPr>
          <a:xfrm>
            <a:off x="685800" y="752475"/>
            <a:ext cx="2381250" cy="190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ctr">
              <a:lnSpc>
                <a:spcPct val="108000"/>
              </a:lnSpc>
              <a:buNone/>
              <a:defRPr sz="1200" b="1">
                <a:solidFill>
                  <a:srgbClr val="FFFFFF">
                    <a:alpha val="72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200" b="1">
                <a:solidFill>
                  <a:srgbClr val="FFFFFF">
                    <a:alpha val="72000"/>
                  </a:srgbClr>
                </a:solidFill>
                <a:latin typeface="SF Pro Display"/>
                <a:ea typeface="SF Pro Display"/>
                <a:cs typeface="SF Pro Display"/>
              </a:rPr>
              <a:t>MARKET PROBLEM</a:t>
            </a:r>
            <a:endParaRPr sz="1200" b="1">
              <a:solidFill>
                <a:srgbClr val="FFFFFF">
                  <a:alpha val="72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685800" y="1866900"/>
            <a:ext cx="8477250" cy="2095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2000"/>
              </a:lnSpc>
              <a:buNone/>
              <a:def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产品很多。</a:t>
            </a:r>
            <a:endParaRPr sz="49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02000"/>
              </a:lnSpc>
              <a:buNone/>
              <a:def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会增长的人很少。</a:t>
            </a:r>
            <a:endParaRPr sz="49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02000"/>
              </a:lnSpc>
              <a:buNone/>
              <a:def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49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能出海的系统更少。</a:t>
            </a:r>
            <a:endParaRPr sz="49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723900" y="4400550"/>
            <a:ext cx="781050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2025" b="0">
                <a:solidFill>
                  <a:srgbClr val="FFFFFF">
                    <a:alpha val="6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025" b="0">
                <a:solidFill>
                  <a:srgbClr val="FFFFFF">
                    <a:alpha val="68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百顺扬解决的是产品、内容、渠道、订单之间的断点。</a:t>
            </a:r>
            <a:endParaRPr sz="2025" b="0">
              <a:solidFill>
                <a:srgbClr val="FFFFFF">
                  <a:alpha val="68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9" name="矩形 8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FFFFFF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06</a:t>
            </a:r>
            <a:endParaRPr sz="1350" b="1">
              <a:solidFill>
                <a:srgbClr val="FFFFFF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五大能力系统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国内增长、跨境出海、品牌建设、AI 提效、产业孵化。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国内增长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本地生活、新媒体电商、直播带货、供应链货盘。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424815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447675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447675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跨境出海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47675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TikTok、海外达人、品牌出海、独立站、海外投放。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781050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803910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11827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803910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品牌建设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803910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品牌策略、视觉识别、包装、电商视觉、海外本地化。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圆角矩形 17"/>
          <p:cNvSpPr>
            <a:spLocks noGrp="1"/>
          </p:cNvSpPr>
          <p:nvPr/>
        </p:nvSpPr>
        <p:spPr>
          <a:xfrm>
            <a:off x="68580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9" name="圆角矩形 18"/>
          <p:cNvSpPr>
            <a:spLocks noGrp="1"/>
          </p:cNvSpPr>
          <p:nvPr/>
        </p:nvSpPr>
        <p:spPr>
          <a:xfrm>
            <a:off x="91440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5AC8FA"/>
          </a:solidFill>
          <a:ln w="0">
            <a:noFill/>
            <a:prstDash val="solid"/>
          </a:ln>
        </p:spPr>
      </p:sp>
      <p:sp>
        <p:nvSpPr>
          <p:cNvPr id="20" name="矩形 19"/>
          <p:cNvSpPr>
            <a:spLocks noGrp="1"/>
          </p:cNvSpPr>
          <p:nvPr/>
        </p:nvSpPr>
        <p:spPr>
          <a:xfrm>
            <a:off x="91440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AI 提效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1440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AI Agent、数字员工、账号矩阵、内容流、自动化运营。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2" name="圆角矩形 21"/>
          <p:cNvSpPr>
            <a:spLocks noGrp="1"/>
          </p:cNvSpPr>
          <p:nvPr/>
        </p:nvSpPr>
        <p:spPr>
          <a:xfrm>
            <a:off x="424815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23" name="圆角矩形 22"/>
          <p:cNvSpPr>
            <a:spLocks noGrp="1"/>
          </p:cNvSpPr>
          <p:nvPr/>
        </p:nvSpPr>
        <p:spPr>
          <a:xfrm>
            <a:off x="447675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24" name="矩形 23"/>
          <p:cNvSpPr>
            <a:spLocks noGrp="1"/>
          </p:cNvSpPr>
          <p:nvPr/>
        </p:nvSpPr>
        <p:spPr>
          <a:xfrm>
            <a:off x="447675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产业孵化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5" name="矩形 24"/>
          <p:cNvSpPr>
            <a:spLocks noGrp="1"/>
          </p:cNvSpPr>
          <p:nvPr/>
        </p:nvSpPr>
        <p:spPr>
          <a:xfrm>
            <a:off x="447675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BSYHub / 神鸟AI OPC 社区，面向政府园区和产业带。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26" name="矩形 25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07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一个主体，四类生态能力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百顺扬整合生态伙伴，形成更完整的交付纵深。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TT Media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TikTok 英国/欧洲达人、广告、直播资源。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33909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36195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36195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EMMAS AI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36195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AI 社媒运营 Agent、数字员工、内容流。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60960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63246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5AC8FA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63246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KNOCK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63246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品牌全案、VI、包装、电商视觉、网站设计。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圆角矩形 17"/>
          <p:cNvSpPr>
            <a:spLocks noGrp="1"/>
          </p:cNvSpPr>
          <p:nvPr/>
        </p:nvSpPr>
        <p:spPr>
          <a:xfrm>
            <a:off x="8801100" y="2457450"/>
            <a:ext cx="2476500" cy="2686050"/>
          </a:xfrm>
          <a:prstGeom prst="roundRect">
            <a:avLst>
              <a:gd name="adj" fmla="val 8462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9" name="圆角矩形 18"/>
          <p:cNvSpPr>
            <a:spLocks noGrp="1"/>
          </p:cNvSpPr>
          <p:nvPr/>
        </p:nvSpPr>
        <p:spPr>
          <a:xfrm>
            <a:off x="9029700" y="268605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20" name="矩形 19"/>
          <p:cNvSpPr>
            <a:spLocks noGrp="1"/>
          </p:cNvSpPr>
          <p:nvPr/>
        </p:nvSpPr>
        <p:spPr>
          <a:xfrm>
            <a:off x="9029700" y="2914650"/>
            <a:ext cx="20193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德坤 DEKUN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029700" y="3371850"/>
            <a:ext cx="2019300" cy="1581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跨境整合营销、独立站、全媒体投放、品牌出海案例。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22" name="矩形 21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08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7F8FB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椭圆 1"/>
          <p:cNvSpPr>
            <a:spLocks noGrp="1"/>
          </p:cNvSpPr>
          <p:nvPr/>
        </p:nvSpPr>
        <p:spPr>
          <a:xfrm>
            <a:off x="8858250" y="-1143000"/>
            <a:ext cx="4286250" cy="4286250"/>
          </a:xfrm>
          <a:prstGeom prst="ellipse">
            <a:avLst/>
          </a:prstGeom>
          <a:gradFill>
            <a:gsLst>
              <a:gs pos="0">
                <a:srgbClr val="0A84FF">
                  <a:alpha val="10000"/>
                </a:srgbClr>
              </a:gs>
              <a:gs pos="72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3" name="椭圆 2"/>
          <p:cNvSpPr>
            <a:spLocks noGrp="1"/>
          </p:cNvSpPr>
          <p:nvPr/>
        </p:nvSpPr>
        <p:spPr>
          <a:xfrm>
            <a:off x="-1714500" y="4857750"/>
            <a:ext cx="4095750" cy="2476500"/>
          </a:xfrm>
          <a:prstGeom prst="ellipse">
            <a:avLst/>
          </a:prstGeom>
          <a:gradFill>
            <a:gsLst>
              <a:gs pos="0">
                <a:srgbClr val="111827">
                  <a:alpha val="6000"/>
                </a:srgbClr>
              </a:gs>
              <a:gs pos="76000">
                <a:srgbClr val="FFFFFF">
                  <a:alpha val="0"/>
                </a:srgbClr>
              </a:gs>
            </a:gsLst>
            <a:path path="shape"/>
          </a:gradFill>
          <a:ln w="0">
            <a:noFill/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685800" y="685800"/>
            <a:ext cx="85725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9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实战型团队</a:t>
            </a:r>
            <a:endParaRPr sz="39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723900" y="1371600"/>
            <a:ext cx="742950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从内容、运营、投放、供应链到跨境。</a:t>
            </a:r>
            <a:endParaRPr sz="18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圆角矩形 5"/>
          <p:cNvSpPr>
            <a:spLocks noGrp="1"/>
          </p:cNvSpPr>
          <p:nvPr/>
        </p:nvSpPr>
        <p:spPr>
          <a:xfrm>
            <a:off x="68580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" name="圆角矩形 6"/>
          <p:cNvSpPr>
            <a:spLocks noGrp="1"/>
          </p:cNvSpPr>
          <p:nvPr/>
        </p:nvSpPr>
        <p:spPr>
          <a:xfrm>
            <a:off x="91440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0A84FF"/>
          </a:solidFill>
          <a:ln w="0">
            <a:noFill/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91440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潘登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91440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CEO。供应链、财税、人力资源和数字化管理背景。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圆角矩形 9"/>
          <p:cNvSpPr>
            <a:spLocks noGrp="1"/>
          </p:cNvSpPr>
          <p:nvPr/>
        </p:nvSpPr>
        <p:spPr>
          <a:xfrm>
            <a:off x="424815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1" name="圆角矩形 10"/>
          <p:cNvSpPr>
            <a:spLocks noGrp="1"/>
          </p:cNvSpPr>
          <p:nvPr/>
        </p:nvSpPr>
        <p:spPr>
          <a:xfrm>
            <a:off x="447675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  <a:prstDash val="solid"/>
          </a:ln>
        </p:spPr>
      </p:sp>
      <p:sp>
        <p:nvSpPr>
          <p:cNvPr id="12" name="矩形 11"/>
          <p:cNvSpPr>
            <a:spLocks noGrp="1"/>
          </p:cNvSpPr>
          <p:nvPr/>
        </p:nvSpPr>
        <p:spPr>
          <a:xfrm>
            <a:off x="447675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千浔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47675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知识付费与本地生活项目全案策划、巨量学认证讲师。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圆角矩形 13"/>
          <p:cNvSpPr>
            <a:spLocks noGrp="1"/>
          </p:cNvSpPr>
          <p:nvPr/>
        </p:nvSpPr>
        <p:spPr>
          <a:xfrm>
            <a:off x="7810500" y="22098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5" name="圆角矩形 14"/>
          <p:cNvSpPr>
            <a:spLocks noGrp="1"/>
          </p:cNvSpPr>
          <p:nvPr/>
        </p:nvSpPr>
        <p:spPr>
          <a:xfrm>
            <a:off x="8039100" y="24384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5AC8FA"/>
          </a:solidFill>
          <a:ln w="0">
            <a:noFill/>
            <a:prstDash val="solid"/>
          </a:ln>
        </p:spPr>
      </p:sp>
      <p:sp>
        <p:nvSpPr>
          <p:cNvPr id="16" name="矩形 15"/>
          <p:cNvSpPr>
            <a:spLocks noGrp="1"/>
          </p:cNvSpPr>
          <p:nvPr/>
        </p:nvSpPr>
        <p:spPr>
          <a:xfrm>
            <a:off x="8039100" y="26670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汶朗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8039100" y="31242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综艺后期、短视频创意、爆款内容和课程开发。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圆角矩形 17"/>
          <p:cNvSpPr>
            <a:spLocks noGrp="1"/>
          </p:cNvSpPr>
          <p:nvPr/>
        </p:nvSpPr>
        <p:spPr>
          <a:xfrm>
            <a:off x="68580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9" name="圆角矩形 18"/>
          <p:cNvSpPr>
            <a:spLocks noGrp="1"/>
          </p:cNvSpPr>
          <p:nvPr/>
        </p:nvSpPr>
        <p:spPr>
          <a:xfrm>
            <a:off x="91440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 w="0">
            <a:noFill/>
            <a:prstDash val="solid"/>
          </a:ln>
        </p:spPr>
      </p:sp>
      <p:sp>
        <p:nvSpPr>
          <p:cNvPr id="20" name="矩形 19"/>
          <p:cNvSpPr>
            <a:spLocks noGrp="1"/>
          </p:cNvSpPr>
          <p:nvPr/>
        </p:nvSpPr>
        <p:spPr>
          <a:xfrm>
            <a:off x="91440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侯占坡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1440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MCN 全链路运营，累计销售额 100 亿+。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2" name="圆角矩形 21"/>
          <p:cNvSpPr>
            <a:spLocks noGrp="1"/>
          </p:cNvSpPr>
          <p:nvPr/>
        </p:nvSpPr>
        <p:spPr>
          <a:xfrm>
            <a:off x="4248150" y="4191000"/>
            <a:ext cx="3333750" cy="1752600"/>
          </a:xfrm>
          <a:prstGeom prst="roundRect">
            <a:avLst>
              <a:gd name="adj" fmla="val 11957"/>
            </a:avLst>
          </a:prstGeom>
          <a:solidFill>
            <a:srgbClr val="FFFFFF"/>
          </a:solidFill>
          <a:ln w="9525">
            <a:solidFill>
              <a:srgbClr val="111827">
                <a:alpha val="10000"/>
              </a:srgbClr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23" name="圆角矩形 22"/>
          <p:cNvSpPr>
            <a:spLocks noGrp="1"/>
          </p:cNvSpPr>
          <p:nvPr/>
        </p:nvSpPr>
        <p:spPr>
          <a:xfrm>
            <a:off x="4476750" y="4419600"/>
            <a:ext cx="438150" cy="5715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0">
            <a:noFill/>
            <a:prstDash val="solid"/>
          </a:ln>
        </p:spPr>
      </p:sp>
      <p:sp>
        <p:nvSpPr>
          <p:cNvPr id="24" name="矩形 23"/>
          <p:cNvSpPr>
            <a:spLocks noGrp="1"/>
          </p:cNvSpPr>
          <p:nvPr/>
        </p:nvSpPr>
        <p:spPr>
          <a:xfrm>
            <a:off x="4476750" y="4648200"/>
            <a:ext cx="2876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08000"/>
              </a:lnSpc>
              <a:buNone/>
              <a:def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100" b="1">
                <a:solidFill>
                  <a:srgbClr val="11182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桉心 / 壹飞 / 龙泰</a:t>
            </a:r>
            <a:endParaRPr sz="2100" b="1">
              <a:solidFill>
                <a:srgbClr val="11182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5" name="矩形 24"/>
          <p:cNvSpPr>
            <a:spLocks noGrp="1"/>
          </p:cNvSpPr>
          <p:nvPr/>
        </p:nvSpPr>
        <p:spPr>
          <a:xfrm>
            <a:off x="4476750" y="5105400"/>
            <a:ext cx="28765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l">
              <a:lnSpc>
                <a:spcPct val="120000"/>
              </a:lnSpc>
              <a:buNone/>
              <a:def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0">
                <a:solidFill>
                  <a:srgbClr val="4B5563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投放、主播训练、本地生活操盘和跨境电商创业经验。</a:t>
            </a:r>
            <a:endParaRPr sz="1575" b="0">
              <a:solidFill>
                <a:srgbClr val="4B5563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362" y="6172200"/>
            <a:ext cx="1408575" cy="457200"/>
          </a:xfrm>
          <a:prstGeom prst="rect">
            <a:avLst/>
          </a:prstGeom>
        </p:spPr>
      </p:pic>
      <p:sp>
        <p:nvSpPr>
          <p:cNvPr id="26" name="矩形 25"/>
          <p:cNvSpPr>
            <a:spLocks noGrp="1"/>
          </p:cNvSpPr>
          <p:nvPr/>
        </p:nvSpPr>
        <p:spPr>
          <a:xfrm>
            <a:off x="11125200" y="6153150"/>
            <a:ext cx="533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/>
          <a:lstStyle/>
          <a:p>
            <a:pPr algn="r">
              <a:lnSpc>
                <a:spcPct val="108000"/>
              </a:lnSpc>
              <a:buNone/>
              <a:def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defRPr>
            </a:pPr>
            <a:r>
              <a:rPr sz="1350" b="1">
                <a:solidFill>
                  <a:srgbClr val="111827">
                    <a:alpha val="38000"/>
                  </a:srgbClr>
                </a:solidFill>
                <a:latin typeface="SF Pro Display"/>
                <a:ea typeface="SF Pro Display"/>
                <a:cs typeface="SF Pro Display"/>
              </a:rPr>
              <a:t>09</a:t>
            </a:r>
            <a:endParaRPr sz="1350" b="1">
              <a:solidFill>
                <a:srgbClr val="111827">
                  <a:alpha val="38000"/>
                </a:srgbClr>
              </a:solidFill>
              <a:latin typeface="SF Pro Display"/>
              <a:ea typeface="SF Pro Display"/>
              <a:cs typeface="SF Pro Display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5566</Words>
  <Application>WPS 文字</Application>
  <PresentationFormat>Converted Presentation</PresentationFormat>
  <Paragraphs>864</Paragraphs>
  <Slides>51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7" baseType="lpstr">
      <vt:lpstr>Arial</vt:lpstr>
      <vt:lpstr>宋体</vt:lpstr>
      <vt:lpstr>Wingdings</vt:lpstr>
      <vt:lpstr>SF Pro Display</vt:lpstr>
      <vt:lpstr>Thonburi</vt:lpstr>
      <vt:lpstr>PingFang SC</vt:lpstr>
      <vt:lpstr>微软雅黑</vt:lpstr>
      <vt:lpstr>汉仪旗黑</vt:lpstr>
      <vt:lpstr>宋体</vt:lpstr>
      <vt:lpstr>Arial Unicode MS</vt:lpstr>
      <vt:lpstr>汉仪书宋二KW</vt:lpstr>
      <vt:lpstr>Calibri</vt:lpstr>
      <vt:lpstr>Helvetica Neue</vt:lpstr>
      <vt:lpstr>SF Pro Display</vt:lpstr>
      <vt:lpstr>苹方-简</vt:lpstr>
      <vt:lpstr>ChatGPT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攀登</cp:lastModifiedBy>
  <cp:revision>2</cp:revision>
  <dcterms:created xsi:type="dcterms:W3CDTF">2026-06-27T00:10:52Z</dcterms:created>
  <dcterms:modified xsi:type="dcterms:W3CDTF">2026-06-27T00:10:52Z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5357BA32D730A5E80C153F6ABCBBDA01_43</vt:lpwstr>
  </property>
  <property fmtid="{D5CDD505-2E9C-101B-9397-08002B2CF9AE}" pid="3" name="KSOProductBuildVer">
    <vt:lpwstr>2052-7.5.1.8994</vt:lpwstr>
  </property>
</Properties>
</file>